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87" r:id="rId2"/>
    <p:sldId id="269" r:id="rId3"/>
    <p:sldId id="869" r:id="rId4"/>
    <p:sldId id="1012" r:id="rId5"/>
    <p:sldId id="849" r:id="rId6"/>
    <p:sldId id="288" r:id="rId7"/>
    <p:sldId id="993" r:id="rId8"/>
    <p:sldId id="273" r:id="rId9"/>
    <p:sldId id="1002" r:id="rId10"/>
    <p:sldId id="991" r:id="rId11"/>
    <p:sldId id="992" r:id="rId12"/>
    <p:sldId id="270" r:id="rId13"/>
    <p:sldId id="275" r:id="rId14"/>
    <p:sldId id="1006" r:id="rId15"/>
    <p:sldId id="623" r:id="rId16"/>
    <p:sldId id="267" r:id="rId17"/>
    <p:sldId id="829" r:id="rId18"/>
    <p:sldId id="986" r:id="rId19"/>
    <p:sldId id="1007" r:id="rId20"/>
    <p:sldId id="1001" r:id="rId21"/>
    <p:sldId id="996" r:id="rId22"/>
    <p:sldId id="1000" r:id="rId23"/>
    <p:sldId id="263" r:id="rId24"/>
    <p:sldId id="804" r:id="rId25"/>
    <p:sldId id="994" r:id="rId26"/>
    <p:sldId id="870" r:id="rId27"/>
    <p:sldId id="998" r:id="rId28"/>
    <p:sldId id="285" r:id="rId29"/>
    <p:sldId id="615" r:id="rId30"/>
    <p:sldId id="256" r:id="rId31"/>
    <p:sldId id="971" r:id="rId32"/>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ection>
        <p14:section name="タイトルなしのセクション" id="{2222DC94-E039-4F92-8293-E592BEC64C49}">
          <p14:sldIdLst>
            <p14:sldId id="287"/>
            <p14:sldId id="269"/>
            <p14:sldId id="869"/>
            <p14:sldId id="1012"/>
            <p14:sldId id="849"/>
            <p14:sldId id="288"/>
            <p14:sldId id="993"/>
            <p14:sldId id="273"/>
            <p14:sldId id="1002"/>
            <p14:sldId id="991"/>
            <p14:sldId id="992"/>
            <p14:sldId id="270"/>
            <p14:sldId id="275"/>
            <p14:sldId id="1006"/>
            <p14:sldId id="623"/>
            <p14:sldId id="267"/>
            <p14:sldId id="829"/>
            <p14:sldId id="986"/>
            <p14:sldId id="1007"/>
            <p14:sldId id="1001"/>
            <p14:sldId id="996"/>
            <p14:sldId id="1000"/>
            <p14:sldId id="263"/>
            <p14:sldId id="804"/>
            <p14:sldId id="994"/>
            <p14:sldId id="870"/>
            <p14:sldId id="998"/>
            <p14:sldId id="285"/>
            <p14:sldId id="615"/>
            <p14:sldId id="256"/>
            <p14:sldId id="971"/>
          </p14:sldIdLst>
        </p14:section>
      </p14:sectionLst>
    </p:ex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96344" autoAdjust="0"/>
  </p:normalViewPr>
  <p:slideViewPr>
    <p:cSldViewPr snapToGrid="0" showGuides="1">
      <p:cViewPr varScale="1">
        <p:scale>
          <a:sx n="103" d="100"/>
          <a:sy n="103" d="100"/>
        </p:scale>
        <p:origin x="132" y="168"/>
      </p:cViewPr>
      <p:guideLst>
        <p:guide orient="horz" pos="2160"/>
        <p:guide pos="3817"/>
      </p:guideLst>
    </p:cSldViewPr>
  </p:slideViewPr>
  <p:notesTextViewPr>
    <p:cViewPr>
      <p:scale>
        <a:sx n="1" d="1"/>
        <a:sy n="1" d="1"/>
      </p:scale>
      <p:origin x="0" y="0"/>
    </p:cViewPr>
  </p:notesTextViewPr>
  <p:sorterViewPr>
    <p:cViewPr varScale="1">
      <p:scale>
        <a:sx n="100" d="100"/>
        <a:sy n="100" d="100"/>
      </p:scale>
      <p:origin x="0" y="-177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2023/7/26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ja-JP" altLang="en-US" sz="1200" b="0" i="0" dirty="0">
                <a:solidFill>
                  <a:srgbClr val="333333"/>
                </a:solidFill>
                <a:effectLst/>
                <a:latin typeface="游ゴシック体"/>
              </a:rPr>
              <a:t>昭和</a:t>
            </a:r>
            <a:r>
              <a:rPr lang="en-US" altLang="ja-JP" sz="1200" b="0" i="0" dirty="0">
                <a:solidFill>
                  <a:srgbClr val="333333"/>
                </a:solidFill>
                <a:effectLst/>
                <a:latin typeface="游ゴシック体"/>
              </a:rPr>
              <a:t>9</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1934</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11</a:t>
            </a:r>
            <a:r>
              <a:rPr lang="ja-JP" altLang="en-US" sz="1200" b="0" i="0" dirty="0">
                <a:solidFill>
                  <a:srgbClr val="333333"/>
                </a:solidFill>
                <a:effectLst/>
                <a:latin typeface="游ゴシック体"/>
              </a:rPr>
              <a:t>月</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日、画期的な特急列車が運転を開始した。あじあ号である。満鉄がその看板とすべく技術の粋を集め、世に送り出した列車だった。</a:t>
            </a:r>
          </a:p>
          <a:p>
            <a:pPr algn="l" fontAlgn="base"/>
            <a:r>
              <a:rPr lang="ja-JP" altLang="en-US" sz="1200" b="0" i="0" dirty="0">
                <a:solidFill>
                  <a:srgbClr val="333333"/>
                </a:solidFill>
                <a:effectLst/>
                <a:latin typeface="游ゴシック体"/>
              </a:rPr>
              <a:t>運転されたのは昭和</a:t>
            </a:r>
            <a:r>
              <a:rPr lang="en-US" altLang="ja-JP" sz="1200" b="0" i="0" dirty="0">
                <a:solidFill>
                  <a:srgbClr val="333333"/>
                </a:solidFill>
                <a:effectLst/>
                <a:latin typeface="游ゴシック体"/>
              </a:rPr>
              <a:t>18</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1943</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月までの</a:t>
            </a:r>
            <a:r>
              <a:rPr lang="en-US" altLang="ja-JP" sz="1200" b="0" i="0" dirty="0">
                <a:solidFill>
                  <a:srgbClr val="333333"/>
                </a:solidFill>
                <a:effectLst/>
                <a:latin typeface="游ゴシック体"/>
              </a:rPr>
              <a:t>8</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4</a:t>
            </a:r>
            <a:r>
              <a:rPr lang="ja-JP" altLang="en-US" sz="1200" b="0" i="0" dirty="0">
                <a:solidFill>
                  <a:srgbClr val="333333"/>
                </a:solidFill>
                <a:effectLst/>
                <a:latin typeface="游ゴシック体"/>
              </a:rPr>
              <a:t>カ月だけだが、</a:t>
            </a:r>
            <a:r>
              <a:rPr lang="en-US" altLang="ja-JP" sz="1200" b="0" i="0" dirty="0">
                <a:solidFill>
                  <a:srgbClr val="333333"/>
                </a:solidFill>
                <a:effectLst/>
                <a:latin typeface="游ゴシック体"/>
              </a:rPr>
              <a:t>80</a:t>
            </a:r>
            <a:r>
              <a:rPr lang="ja-JP" altLang="en-US" sz="1200" b="0" i="0" dirty="0">
                <a:solidFill>
                  <a:srgbClr val="333333"/>
                </a:solidFill>
                <a:effectLst/>
                <a:latin typeface="游ゴシック体"/>
              </a:rPr>
              <a:t>年近く経った今日でも、満鉄と言えばまずイメージされるのがこの列車であり、人々に与えた印象は強烈なものであった。</a:t>
            </a:r>
          </a:p>
          <a:p>
            <a:pPr algn="l" fontAlgn="base"/>
            <a:r>
              <a:rPr lang="ja-JP" altLang="en-US" sz="1200" b="0" i="0" dirty="0">
                <a:solidFill>
                  <a:srgbClr val="333333"/>
                </a:solidFill>
                <a:effectLst/>
                <a:latin typeface="游ゴシック体"/>
              </a:rPr>
              <a:t>専用の機関車、パシナ形は動輪直径が</a:t>
            </a:r>
            <a:r>
              <a:rPr lang="en-US" altLang="ja-JP" sz="1200" b="0" i="0" dirty="0">
                <a:solidFill>
                  <a:srgbClr val="333333"/>
                </a:solidFill>
                <a:effectLst/>
                <a:latin typeface="游ゴシック体"/>
              </a:rPr>
              <a:t>2000</a:t>
            </a:r>
            <a:r>
              <a:rPr lang="ja-JP" altLang="en-US" sz="1200" b="0" i="0" dirty="0">
                <a:solidFill>
                  <a:srgbClr val="333333"/>
                </a:solidFill>
                <a:effectLst/>
                <a:latin typeface="游ゴシック体"/>
              </a:rPr>
              <a:t>ミリで、欧州の花形機関車と肩を並べている。外観は当時流行の流線型カバーで覆われ、藍色（諸説あり）に塗装されていた。何しろ見た目がカッコよく、一般の列車との差が大きかったので、現代の新幹線など足元にも及ばない人気だったようだ。</a:t>
            </a:r>
          </a:p>
          <a:p>
            <a:pPr algn="l" fontAlgn="base"/>
            <a:r>
              <a:rPr lang="ja-JP" altLang="en-US" sz="1200" b="0" i="0" dirty="0">
                <a:solidFill>
                  <a:srgbClr val="333333"/>
                </a:solidFill>
                <a:effectLst/>
                <a:latin typeface="游ゴシック体"/>
              </a:rPr>
              <a:t>客車の方も、専用に設計された流線型である。一般に満鉄の客車は内地の国鉄よりサイズが大きく、車体の長さが</a:t>
            </a:r>
            <a:r>
              <a:rPr lang="en-US" altLang="ja-JP" sz="1200" b="0" i="0" dirty="0">
                <a:solidFill>
                  <a:srgbClr val="333333"/>
                </a:solidFill>
                <a:effectLst/>
                <a:latin typeface="游ゴシック体"/>
              </a:rPr>
              <a:t>20〜24</a:t>
            </a:r>
            <a:r>
              <a:rPr lang="ja-JP" altLang="en-US" sz="1200" b="0" i="0" dirty="0">
                <a:solidFill>
                  <a:srgbClr val="333333"/>
                </a:solidFill>
                <a:effectLst/>
                <a:latin typeface="游ゴシック体"/>
              </a:rPr>
              <a:t>メートル、幅が</a:t>
            </a:r>
            <a:r>
              <a:rPr lang="en-US" altLang="ja-JP" sz="1200" b="0" i="0" dirty="0">
                <a:solidFill>
                  <a:srgbClr val="333333"/>
                </a:solidFill>
                <a:effectLst/>
                <a:latin typeface="游ゴシック体"/>
              </a:rPr>
              <a:t>3.1</a:t>
            </a:r>
            <a:r>
              <a:rPr lang="ja-JP" altLang="en-US" sz="1200" b="0" i="0" dirty="0">
                <a:solidFill>
                  <a:srgbClr val="333333"/>
                </a:solidFill>
                <a:effectLst/>
                <a:latin typeface="游ゴシック体"/>
              </a:rPr>
              <a:t>メートル（当時の国鉄客車は</a:t>
            </a:r>
            <a:r>
              <a:rPr lang="en-US" altLang="ja-JP" sz="1200" b="0" i="0" dirty="0">
                <a:solidFill>
                  <a:srgbClr val="333333"/>
                </a:solidFill>
                <a:effectLst/>
                <a:latin typeface="游ゴシック体"/>
              </a:rPr>
              <a:t>2.8</a:t>
            </a:r>
            <a:r>
              <a:rPr lang="ja-JP" altLang="en-US" sz="1200" b="0" i="0" dirty="0">
                <a:solidFill>
                  <a:srgbClr val="333333"/>
                </a:solidFill>
                <a:effectLst/>
                <a:latin typeface="游ゴシック体"/>
              </a:rPr>
              <a:t>メートル）ほどであった。</a:t>
            </a:r>
          </a:p>
          <a:p>
            <a:pPr algn="l" fontAlgn="base"/>
            <a:r>
              <a:rPr lang="ja-JP" altLang="en-US" sz="1200" b="0" i="0" dirty="0">
                <a:solidFill>
                  <a:srgbClr val="333333"/>
                </a:solidFill>
                <a:effectLst/>
                <a:latin typeface="游ゴシック体"/>
              </a:rPr>
              <a:t>満鉄の</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等寝台車などは欧州に倣ったのか、区分室（コンパートメント）式が多いが、あじあ号は昼行列車なので寝台車はなく、全て開放式の座席車である。</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等車は回転機構のある</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人掛け座席で、窓に向けて固定することもできた。</a:t>
            </a:r>
          </a:p>
          <a:p>
            <a:pPr algn="l" fontAlgn="base"/>
            <a:r>
              <a:rPr lang="ja-JP" altLang="en-US" sz="1200" b="0" i="0" dirty="0">
                <a:solidFill>
                  <a:srgbClr val="333333"/>
                </a:solidFill>
                <a:effectLst/>
                <a:latin typeface="游ゴシック体"/>
              </a:rPr>
              <a:t>ただし、リクライニング機構はまだなかった。</a:t>
            </a:r>
            <a:r>
              <a:rPr lang="en-US" altLang="ja-JP" sz="1200" b="0" i="0" dirty="0">
                <a:solidFill>
                  <a:srgbClr val="333333"/>
                </a:solidFill>
                <a:effectLst/>
                <a:latin typeface="游ゴシック体"/>
              </a:rPr>
              <a:t>3</a:t>
            </a:r>
            <a:r>
              <a:rPr lang="ja-JP" altLang="en-US" sz="1200" b="0" i="0" dirty="0">
                <a:solidFill>
                  <a:srgbClr val="333333"/>
                </a:solidFill>
                <a:effectLst/>
                <a:latin typeface="游ゴシック体"/>
              </a:rPr>
              <a:t>等車はゆったりしたボックス席である。最後尾</a:t>
            </a:r>
            <a:r>
              <a:rPr lang="en-US" altLang="ja-JP" sz="1200" b="0" i="0" dirty="0">
                <a:solidFill>
                  <a:srgbClr val="333333"/>
                </a:solidFill>
                <a:effectLst/>
                <a:latin typeface="游ゴシック体"/>
              </a:rPr>
              <a:t>7</a:t>
            </a:r>
            <a:r>
              <a:rPr lang="ja-JP" altLang="en-US" sz="1200" b="0" i="0" dirty="0">
                <a:solidFill>
                  <a:srgbClr val="333333"/>
                </a:solidFill>
                <a:effectLst/>
                <a:latin typeface="游ゴシック体"/>
              </a:rPr>
              <a:t>両目は展望車で、曲面ガラスが使われた展望サロンには、</a:t>
            </a:r>
            <a:r>
              <a:rPr lang="en-US" altLang="ja-JP" sz="1200" b="0" i="0" dirty="0">
                <a:solidFill>
                  <a:srgbClr val="333333"/>
                </a:solidFill>
                <a:effectLst/>
                <a:latin typeface="游ゴシック体"/>
              </a:rPr>
              <a:t>12</a:t>
            </a:r>
            <a:r>
              <a:rPr lang="ja-JP" altLang="en-US" sz="1200" b="0" i="0" dirty="0">
                <a:solidFill>
                  <a:srgbClr val="333333"/>
                </a:solidFill>
                <a:effectLst/>
                <a:latin typeface="游ゴシック体"/>
              </a:rPr>
              <a:t>人分のソファが置かれていた。</a:t>
            </a:r>
          </a:p>
          <a:p>
            <a:pPr algn="l" fontAlgn="base"/>
            <a:r>
              <a:rPr lang="ja-JP" altLang="en-US" sz="1200" b="0" i="0" dirty="0">
                <a:solidFill>
                  <a:srgbClr val="333333"/>
                </a:solidFill>
                <a:effectLst/>
                <a:latin typeface="游ゴシック体"/>
              </a:rPr>
              <a:t>特筆すべきは、窓が固定された完全空調だったことである。世界でもまだ非常に珍しく、国鉄で冷房を装備していたのは超特急燕 の食堂車ぐらいという時代である。居住性は群を抜いていた（ただし、結構故障もあったらしい）。</a:t>
            </a:r>
          </a:p>
          <a:p>
            <a:pPr algn="l" fontAlgn="base"/>
            <a:r>
              <a:rPr lang="ja-JP" altLang="en-US" sz="1200" b="0" i="0" dirty="0">
                <a:solidFill>
                  <a:srgbClr val="333333"/>
                </a:solidFill>
                <a:effectLst/>
                <a:latin typeface="游ゴシック体"/>
              </a:rPr>
              <a:t>当時の写真を見るに、座席をリクライニング化するだけで、現代でも充分看板列車として通用しそうだ。最高速度は</a:t>
            </a:r>
            <a:r>
              <a:rPr lang="en-US" altLang="ja-JP" sz="1200" b="0" i="0" dirty="0">
                <a:solidFill>
                  <a:srgbClr val="333333"/>
                </a:solidFill>
                <a:effectLst/>
                <a:latin typeface="游ゴシック体"/>
              </a:rPr>
              <a:t>130</a:t>
            </a:r>
            <a:r>
              <a:rPr lang="ja-JP" altLang="en-US" sz="1200" b="0" i="0" dirty="0">
                <a:solidFill>
                  <a:srgbClr val="333333"/>
                </a:solidFill>
                <a:effectLst/>
                <a:latin typeface="游ゴシック体"/>
              </a:rPr>
              <a:t>キロ、大連</a:t>
            </a:r>
            <a:r>
              <a:rPr lang="en-US" altLang="ja-JP" sz="1200" b="0" i="0" dirty="0">
                <a:solidFill>
                  <a:srgbClr val="333333"/>
                </a:solidFill>
                <a:effectLst/>
                <a:latin typeface="游ゴシック体"/>
              </a:rPr>
              <a:t>〜</a:t>
            </a:r>
            <a:r>
              <a:rPr lang="ja-JP" altLang="en-US" sz="1200" b="0" i="0" dirty="0">
                <a:solidFill>
                  <a:srgbClr val="333333"/>
                </a:solidFill>
                <a:effectLst/>
                <a:latin typeface="游ゴシック体"/>
              </a:rPr>
              <a:t>新京間の表定速度</a:t>
            </a:r>
            <a:r>
              <a:rPr lang="en-US" altLang="ja-JP" sz="1200" b="0" i="0" dirty="0">
                <a:solidFill>
                  <a:srgbClr val="333333"/>
                </a:solidFill>
                <a:effectLst/>
                <a:latin typeface="游ゴシック体"/>
              </a:rPr>
              <a:t>84</a:t>
            </a:r>
            <a:r>
              <a:rPr lang="ja-JP" altLang="en-US" sz="1200" b="0" i="0" dirty="0">
                <a:solidFill>
                  <a:srgbClr val="333333"/>
                </a:solidFill>
                <a:effectLst/>
                <a:latin typeface="游ゴシック体"/>
              </a:rPr>
              <a:t>キロ。現代のＪＲ在来線の特急電車と同等である。</a:t>
            </a:r>
          </a:p>
          <a:p>
            <a:pPr algn="l" fontAlgn="base"/>
            <a:r>
              <a:rPr lang="ja-JP" altLang="en-US" sz="1200" b="0" i="0" dirty="0">
                <a:solidFill>
                  <a:srgbClr val="333333"/>
                </a:solidFill>
                <a:effectLst/>
                <a:latin typeface="游ゴシック体"/>
              </a:rPr>
              <a:t>さすがに</a:t>
            </a:r>
            <a:r>
              <a:rPr lang="en-US" altLang="ja-JP" sz="1200" b="0" i="0" dirty="0">
                <a:solidFill>
                  <a:srgbClr val="333333"/>
                </a:solidFill>
                <a:effectLst/>
                <a:latin typeface="游ゴシック体"/>
              </a:rPr>
              <a:t>130</a:t>
            </a:r>
            <a:r>
              <a:rPr lang="ja-JP" altLang="en-US" sz="1200" b="0" i="0" dirty="0">
                <a:solidFill>
                  <a:srgbClr val="333333"/>
                </a:solidFill>
                <a:effectLst/>
                <a:latin typeface="游ゴシック体"/>
              </a:rPr>
              <a:t>キロとなると、前方視界の狭い蒸気機関車では、地上の信号を見過ごす恐れが出てくる。ご承知の通り新幹線では自動列車制御システムにより、速度信号が運転室に表示されるが、あじあ号も自動制御のような高度な仕組みではないものの、機関車の運転台に信号が表示されるようになっていたそうだ。</a:t>
            </a:r>
          </a:p>
          <a:p>
            <a:pPr algn="l" fontAlgn="base"/>
            <a:r>
              <a:rPr lang="ja-JP" altLang="en-US" sz="1200" b="0" i="0" dirty="0">
                <a:solidFill>
                  <a:srgbClr val="333333"/>
                </a:solidFill>
                <a:effectLst/>
                <a:latin typeface="游ゴシック体"/>
              </a:rPr>
              <a:t>これだけスペックの高い列車を走らせるには、その安全運行を支えるための様々な技術が必要であり、満鉄はそれを実行していたのである。しかも、計画決定から運行開始まで、たった</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カ月で全てをこなした。満鉄技術者の水準がいかに高かったかを示す事実だろう。</a:t>
            </a:r>
          </a:p>
          <a:p>
            <a:pPr algn="l" fontAlgn="base"/>
            <a:r>
              <a:rPr lang="ja-JP" altLang="en-US" sz="1200" b="0" i="0" dirty="0">
                <a:solidFill>
                  <a:srgbClr val="333333"/>
                </a:solidFill>
                <a:effectLst/>
                <a:latin typeface="游ゴシック体"/>
              </a:rPr>
              <a:t>昭和</a:t>
            </a:r>
            <a:r>
              <a:rPr lang="en-US" altLang="ja-JP" sz="1200" b="0" i="0" dirty="0">
                <a:solidFill>
                  <a:srgbClr val="333333"/>
                </a:solidFill>
                <a:effectLst/>
                <a:latin typeface="游ゴシック体"/>
              </a:rPr>
              <a:t>20</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1945</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8</a:t>
            </a:r>
            <a:r>
              <a:rPr lang="ja-JP" altLang="en-US" sz="1200" b="0" i="0" dirty="0">
                <a:solidFill>
                  <a:srgbClr val="333333"/>
                </a:solidFill>
                <a:effectLst/>
                <a:latin typeface="游ゴシック体"/>
              </a:rPr>
              <a:t>月、満洲国崩壊と共に満鉄も消滅した。あじあ号も、二度と復活することはなかった。だが、当時の国鉄の一段上を行っていた満鉄の技術は、形を変えて現代の鉄道にもどこかで引き継がれている。</a:t>
            </a:r>
          </a:p>
          <a:p>
            <a:endParaRPr kumimoji="1" lang="ja-JP" altLang="en-US" b="1" dirty="0"/>
          </a:p>
        </p:txBody>
      </p:sp>
      <p:sp>
        <p:nvSpPr>
          <p:cNvPr id="4" name="スライド番号プレースホルダー 3"/>
          <p:cNvSpPr>
            <a:spLocks noGrp="1"/>
          </p:cNvSpPr>
          <p:nvPr>
            <p:ph type="sldNum" sz="quarter" idx="5"/>
          </p:nvPr>
        </p:nvSpPr>
        <p:spPr/>
        <p:txBody>
          <a:bodyPr/>
          <a:lstStyle/>
          <a:p>
            <a:fld id="{B97116BA-13CA-4900-9F85-25916A90C733}" type="slidenum">
              <a:rPr kumimoji="1" lang="ja-JP" altLang="en-US" smtClean="0"/>
              <a:t>1</a:t>
            </a:fld>
            <a:endParaRPr kumimoji="1" lang="ja-JP" altLang="en-US"/>
          </a:p>
        </p:txBody>
      </p:sp>
    </p:spTree>
    <p:extLst>
      <p:ext uri="{BB962C8B-B14F-4D97-AF65-F5344CB8AC3E}">
        <p14:creationId xmlns:p14="http://schemas.microsoft.com/office/powerpoint/2010/main" val="2778259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ja-JP" altLang="en-US" sz="1200" b="0" i="0" dirty="0">
                <a:solidFill>
                  <a:srgbClr val="333333"/>
                </a:solidFill>
                <a:effectLst/>
                <a:latin typeface="游ゴシック体"/>
              </a:rPr>
              <a:t>昭和</a:t>
            </a:r>
            <a:r>
              <a:rPr lang="en-US" altLang="ja-JP" sz="1200" b="0" i="0" dirty="0">
                <a:solidFill>
                  <a:srgbClr val="333333"/>
                </a:solidFill>
                <a:effectLst/>
                <a:latin typeface="游ゴシック体"/>
              </a:rPr>
              <a:t>9</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1934</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11</a:t>
            </a:r>
            <a:r>
              <a:rPr lang="ja-JP" altLang="en-US" sz="1200" b="0" i="0" dirty="0">
                <a:solidFill>
                  <a:srgbClr val="333333"/>
                </a:solidFill>
                <a:effectLst/>
                <a:latin typeface="游ゴシック体"/>
              </a:rPr>
              <a:t>月</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日、画期的な特急列車が運転を開始した。あじあ号である。満鉄がその看板とすべく技術の粋を集め、世に送り出した列車だった。</a:t>
            </a:r>
          </a:p>
          <a:p>
            <a:pPr algn="l" fontAlgn="base"/>
            <a:r>
              <a:rPr lang="ja-JP" altLang="en-US" sz="1200" b="0" i="0" dirty="0">
                <a:solidFill>
                  <a:srgbClr val="333333"/>
                </a:solidFill>
                <a:effectLst/>
                <a:latin typeface="游ゴシック体"/>
              </a:rPr>
              <a:t>運転されたのは昭和</a:t>
            </a:r>
            <a:r>
              <a:rPr lang="en-US" altLang="ja-JP" sz="1200" b="0" i="0" dirty="0">
                <a:solidFill>
                  <a:srgbClr val="333333"/>
                </a:solidFill>
                <a:effectLst/>
                <a:latin typeface="游ゴシック体"/>
              </a:rPr>
              <a:t>18</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1943</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月までの</a:t>
            </a:r>
            <a:r>
              <a:rPr lang="en-US" altLang="ja-JP" sz="1200" b="0" i="0" dirty="0">
                <a:solidFill>
                  <a:srgbClr val="333333"/>
                </a:solidFill>
                <a:effectLst/>
                <a:latin typeface="游ゴシック体"/>
              </a:rPr>
              <a:t>8</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4</a:t>
            </a:r>
            <a:r>
              <a:rPr lang="ja-JP" altLang="en-US" sz="1200" b="0" i="0" dirty="0">
                <a:solidFill>
                  <a:srgbClr val="333333"/>
                </a:solidFill>
                <a:effectLst/>
                <a:latin typeface="游ゴシック体"/>
              </a:rPr>
              <a:t>カ月だけだが、</a:t>
            </a:r>
            <a:r>
              <a:rPr lang="en-US" altLang="ja-JP" sz="1200" b="0" i="0" dirty="0">
                <a:solidFill>
                  <a:srgbClr val="333333"/>
                </a:solidFill>
                <a:effectLst/>
                <a:latin typeface="游ゴシック体"/>
              </a:rPr>
              <a:t>80</a:t>
            </a:r>
            <a:r>
              <a:rPr lang="ja-JP" altLang="en-US" sz="1200" b="0" i="0" dirty="0">
                <a:solidFill>
                  <a:srgbClr val="333333"/>
                </a:solidFill>
                <a:effectLst/>
                <a:latin typeface="游ゴシック体"/>
              </a:rPr>
              <a:t>年近く経った今日でも、満鉄と言えばまずイメージされるのがこの列車であり、人々に与えた印象は強烈なものであった。</a:t>
            </a:r>
          </a:p>
          <a:p>
            <a:pPr algn="l" fontAlgn="base"/>
            <a:r>
              <a:rPr lang="ja-JP" altLang="en-US" sz="1200" b="0" i="0" dirty="0">
                <a:solidFill>
                  <a:srgbClr val="333333"/>
                </a:solidFill>
                <a:effectLst/>
                <a:latin typeface="游ゴシック体"/>
              </a:rPr>
              <a:t>専用の機関車、パシナ形は動輪直径が</a:t>
            </a:r>
            <a:r>
              <a:rPr lang="en-US" altLang="ja-JP" sz="1200" b="0" i="0" dirty="0">
                <a:solidFill>
                  <a:srgbClr val="333333"/>
                </a:solidFill>
                <a:effectLst/>
                <a:latin typeface="游ゴシック体"/>
              </a:rPr>
              <a:t>2000</a:t>
            </a:r>
            <a:r>
              <a:rPr lang="ja-JP" altLang="en-US" sz="1200" b="0" i="0" dirty="0">
                <a:solidFill>
                  <a:srgbClr val="333333"/>
                </a:solidFill>
                <a:effectLst/>
                <a:latin typeface="游ゴシック体"/>
              </a:rPr>
              <a:t>ミリで、欧州の花形機関車と肩を並べている。外観は当時流行の流線型カバーで覆われ、藍色（諸説あり）に塗装されていた。何しろ見た目がカッコよく、一般の列車との差が大きかったので、現代の新幹線など足元にも及ばない人気だったようだ。</a:t>
            </a:r>
          </a:p>
          <a:p>
            <a:pPr algn="l" fontAlgn="base"/>
            <a:r>
              <a:rPr lang="ja-JP" altLang="en-US" sz="1200" b="0" i="0" dirty="0">
                <a:solidFill>
                  <a:srgbClr val="333333"/>
                </a:solidFill>
                <a:effectLst/>
                <a:latin typeface="游ゴシック体"/>
              </a:rPr>
              <a:t>客車の方も、専用に設計された流線型である。一般に満鉄の客車は内地の国鉄よりサイズが大きく、車体の長さが</a:t>
            </a:r>
            <a:r>
              <a:rPr lang="en-US" altLang="ja-JP" sz="1200" b="0" i="0" dirty="0">
                <a:solidFill>
                  <a:srgbClr val="333333"/>
                </a:solidFill>
                <a:effectLst/>
                <a:latin typeface="游ゴシック体"/>
              </a:rPr>
              <a:t>20〜24</a:t>
            </a:r>
            <a:r>
              <a:rPr lang="ja-JP" altLang="en-US" sz="1200" b="0" i="0" dirty="0">
                <a:solidFill>
                  <a:srgbClr val="333333"/>
                </a:solidFill>
                <a:effectLst/>
                <a:latin typeface="游ゴシック体"/>
              </a:rPr>
              <a:t>メートル、幅が</a:t>
            </a:r>
            <a:r>
              <a:rPr lang="en-US" altLang="ja-JP" sz="1200" b="0" i="0" dirty="0">
                <a:solidFill>
                  <a:srgbClr val="333333"/>
                </a:solidFill>
                <a:effectLst/>
                <a:latin typeface="游ゴシック体"/>
              </a:rPr>
              <a:t>3.1</a:t>
            </a:r>
            <a:r>
              <a:rPr lang="ja-JP" altLang="en-US" sz="1200" b="0" i="0" dirty="0">
                <a:solidFill>
                  <a:srgbClr val="333333"/>
                </a:solidFill>
                <a:effectLst/>
                <a:latin typeface="游ゴシック体"/>
              </a:rPr>
              <a:t>メートル（当時の国鉄客車は</a:t>
            </a:r>
            <a:r>
              <a:rPr lang="en-US" altLang="ja-JP" sz="1200" b="0" i="0" dirty="0">
                <a:solidFill>
                  <a:srgbClr val="333333"/>
                </a:solidFill>
                <a:effectLst/>
                <a:latin typeface="游ゴシック体"/>
              </a:rPr>
              <a:t>2.8</a:t>
            </a:r>
            <a:r>
              <a:rPr lang="ja-JP" altLang="en-US" sz="1200" b="0" i="0" dirty="0">
                <a:solidFill>
                  <a:srgbClr val="333333"/>
                </a:solidFill>
                <a:effectLst/>
                <a:latin typeface="游ゴシック体"/>
              </a:rPr>
              <a:t>メートル）ほどであった。</a:t>
            </a:r>
          </a:p>
          <a:p>
            <a:pPr algn="l" fontAlgn="base"/>
            <a:r>
              <a:rPr lang="ja-JP" altLang="en-US" sz="1200" b="0" i="0" dirty="0">
                <a:solidFill>
                  <a:srgbClr val="333333"/>
                </a:solidFill>
                <a:effectLst/>
                <a:latin typeface="游ゴシック体"/>
              </a:rPr>
              <a:t>満鉄の</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等寝台車などは欧州に倣ったのか、区分室（コンパートメント）式が多いが、あじあ号は昼行列車なので寝台車はなく、全て開放式の座席車である。</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等車は回転機構のある</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人掛け座席で、窓に向けて固定することもできた。</a:t>
            </a:r>
          </a:p>
          <a:p>
            <a:pPr algn="l" fontAlgn="base"/>
            <a:r>
              <a:rPr lang="ja-JP" altLang="en-US" sz="1200" b="0" i="0" dirty="0">
                <a:solidFill>
                  <a:srgbClr val="333333"/>
                </a:solidFill>
                <a:effectLst/>
                <a:latin typeface="游ゴシック体"/>
              </a:rPr>
              <a:t>ただし、リクライニング機構はまだなかった。</a:t>
            </a:r>
            <a:r>
              <a:rPr lang="en-US" altLang="ja-JP" sz="1200" b="0" i="0" dirty="0">
                <a:solidFill>
                  <a:srgbClr val="333333"/>
                </a:solidFill>
                <a:effectLst/>
                <a:latin typeface="游ゴシック体"/>
              </a:rPr>
              <a:t>3</a:t>
            </a:r>
            <a:r>
              <a:rPr lang="ja-JP" altLang="en-US" sz="1200" b="0" i="0" dirty="0">
                <a:solidFill>
                  <a:srgbClr val="333333"/>
                </a:solidFill>
                <a:effectLst/>
                <a:latin typeface="游ゴシック体"/>
              </a:rPr>
              <a:t>等車はゆったりしたボックス席である。最後尾</a:t>
            </a:r>
            <a:r>
              <a:rPr lang="en-US" altLang="ja-JP" sz="1200" b="0" i="0" dirty="0">
                <a:solidFill>
                  <a:srgbClr val="333333"/>
                </a:solidFill>
                <a:effectLst/>
                <a:latin typeface="游ゴシック体"/>
              </a:rPr>
              <a:t>7</a:t>
            </a:r>
            <a:r>
              <a:rPr lang="ja-JP" altLang="en-US" sz="1200" b="0" i="0" dirty="0">
                <a:solidFill>
                  <a:srgbClr val="333333"/>
                </a:solidFill>
                <a:effectLst/>
                <a:latin typeface="游ゴシック体"/>
              </a:rPr>
              <a:t>両目は展望車で、曲面ガラスが使われた展望サロンには、</a:t>
            </a:r>
            <a:r>
              <a:rPr lang="en-US" altLang="ja-JP" sz="1200" b="0" i="0" dirty="0">
                <a:solidFill>
                  <a:srgbClr val="333333"/>
                </a:solidFill>
                <a:effectLst/>
                <a:latin typeface="游ゴシック体"/>
              </a:rPr>
              <a:t>12</a:t>
            </a:r>
            <a:r>
              <a:rPr lang="ja-JP" altLang="en-US" sz="1200" b="0" i="0" dirty="0">
                <a:solidFill>
                  <a:srgbClr val="333333"/>
                </a:solidFill>
                <a:effectLst/>
                <a:latin typeface="游ゴシック体"/>
              </a:rPr>
              <a:t>人分のソファが置かれていた。</a:t>
            </a:r>
          </a:p>
          <a:p>
            <a:pPr algn="l" fontAlgn="base"/>
            <a:r>
              <a:rPr lang="ja-JP" altLang="en-US" sz="1200" b="0" i="0" dirty="0">
                <a:solidFill>
                  <a:srgbClr val="333333"/>
                </a:solidFill>
                <a:effectLst/>
                <a:latin typeface="游ゴシック体"/>
              </a:rPr>
              <a:t>特筆すべきは、窓が固定された完全空調だったことである。世界でもまだ非常に珍しく、国鉄で冷房を装備していたのは超特急燕 の食堂車ぐらいという時代である。居住性は群を抜いていた（ただし、結構故障もあったらしい）。</a:t>
            </a:r>
          </a:p>
          <a:p>
            <a:pPr algn="l" fontAlgn="base"/>
            <a:r>
              <a:rPr lang="ja-JP" altLang="en-US" sz="1200" b="0" i="0" dirty="0">
                <a:solidFill>
                  <a:srgbClr val="333333"/>
                </a:solidFill>
                <a:effectLst/>
                <a:latin typeface="游ゴシック体"/>
              </a:rPr>
              <a:t>当時の写真を見るに、座席をリクライニング化するだけで、現代でも充分看板列車として通用しそうだ。最高速度は</a:t>
            </a:r>
            <a:r>
              <a:rPr lang="en-US" altLang="ja-JP" sz="1200" b="0" i="0" dirty="0">
                <a:solidFill>
                  <a:srgbClr val="333333"/>
                </a:solidFill>
                <a:effectLst/>
                <a:latin typeface="游ゴシック体"/>
              </a:rPr>
              <a:t>130</a:t>
            </a:r>
            <a:r>
              <a:rPr lang="ja-JP" altLang="en-US" sz="1200" b="0" i="0" dirty="0">
                <a:solidFill>
                  <a:srgbClr val="333333"/>
                </a:solidFill>
                <a:effectLst/>
                <a:latin typeface="游ゴシック体"/>
              </a:rPr>
              <a:t>キロ、大連</a:t>
            </a:r>
            <a:r>
              <a:rPr lang="en-US" altLang="ja-JP" sz="1200" b="0" i="0" dirty="0">
                <a:solidFill>
                  <a:srgbClr val="333333"/>
                </a:solidFill>
                <a:effectLst/>
                <a:latin typeface="游ゴシック体"/>
              </a:rPr>
              <a:t>〜</a:t>
            </a:r>
            <a:r>
              <a:rPr lang="ja-JP" altLang="en-US" sz="1200" b="0" i="0" dirty="0">
                <a:solidFill>
                  <a:srgbClr val="333333"/>
                </a:solidFill>
                <a:effectLst/>
                <a:latin typeface="游ゴシック体"/>
              </a:rPr>
              <a:t>新京間の表定速度</a:t>
            </a:r>
            <a:r>
              <a:rPr lang="en-US" altLang="ja-JP" sz="1200" b="0" i="0" dirty="0">
                <a:solidFill>
                  <a:srgbClr val="333333"/>
                </a:solidFill>
                <a:effectLst/>
                <a:latin typeface="游ゴシック体"/>
              </a:rPr>
              <a:t>84</a:t>
            </a:r>
            <a:r>
              <a:rPr lang="ja-JP" altLang="en-US" sz="1200" b="0" i="0" dirty="0">
                <a:solidFill>
                  <a:srgbClr val="333333"/>
                </a:solidFill>
                <a:effectLst/>
                <a:latin typeface="游ゴシック体"/>
              </a:rPr>
              <a:t>キロ。現代のＪＲ在来線の特急電車と同等である。</a:t>
            </a:r>
          </a:p>
          <a:p>
            <a:pPr algn="l" fontAlgn="base"/>
            <a:r>
              <a:rPr lang="ja-JP" altLang="en-US" sz="1200" b="0" i="0" dirty="0">
                <a:solidFill>
                  <a:srgbClr val="333333"/>
                </a:solidFill>
                <a:effectLst/>
                <a:latin typeface="游ゴシック体"/>
              </a:rPr>
              <a:t>さすがに</a:t>
            </a:r>
            <a:r>
              <a:rPr lang="en-US" altLang="ja-JP" sz="1200" b="0" i="0" dirty="0">
                <a:solidFill>
                  <a:srgbClr val="333333"/>
                </a:solidFill>
                <a:effectLst/>
                <a:latin typeface="游ゴシック体"/>
              </a:rPr>
              <a:t>130</a:t>
            </a:r>
            <a:r>
              <a:rPr lang="ja-JP" altLang="en-US" sz="1200" b="0" i="0" dirty="0">
                <a:solidFill>
                  <a:srgbClr val="333333"/>
                </a:solidFill>
                <a:effectLst/>
                <a:latin typeface="游ゴシック体"/>
              </a:rPr>
              <a:t>キロとなると、前方視界の狭い蒸気機関車では、地上の信号を見過ごす恐れが出てくる。ご承知の通り新幹線では自動列車制御システムにより、速度信号が運転室に表示されるが、あじあ号も自動制御のような高度な仕組みではないものの、機関車の運転台に信号が表示されるようになっていたそうだ。</a:t>
            </a:r>
          </a:p>
          <a:p>
            <a:pPr algn="l" fontAlgn="base"/>
            <a:r>
              <a:rPr lang="ja-JP" altLang="en-US" sz="1200" b="0" i="0" dirty="0">
                <a:solidFill>
                  <a:srgbClr val="333333"/>
                </a:solidFill>
                <a:effectLst/>
                <a:latin typeface="游ゴシック体"/>
              </a:rPr>
              <a:t>これだけスペックの高い列車を走らせるには、その安全運行を支えるための様々な技術が必要であり、満鉄はそれを実行していたのである。しかも、計画決定から運行開始まで、たった</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カ月で全てをこなした。満鉄技術者の水準がいかに高かったかを示す事実だろう。</a:t>
            </a:r>
          </a:p>
          <a:p>
            <a:pPr algn="l" fontAlgn="base"/>
            <a:r>
              <a:rPr lang="ja-JP" altLang="en-US" sz="1200" b="0" i="0" dirty="0">
                <a:solidFill>
                  <a:srgbClr val="333333"/>
                </a:solidFill>
                <a:effectLst/>
                <a:latin typeface="游ゴシック体"/>
              </a:rPr>
              <a:t>昭和</a:t>
            </a:r>
            <a:r>
              <a:rPr lang="en-US" altLang="ja-JP" sz="1200" b="0" i="0" dirty="0">
                <a:solidFill>
                  <a:srgbClr val="333333"/>
                </a:solidFill>
                <a:effectLst/>
                <a:latin typeface="游ゴシック体"/>
              </a:rPr>
              <a:t>20</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1945</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8</a:t>
            </a:r>
            <a:r>
              <a:rPr lang="ja-JP" altLang="en-US" sz="1200" b="0" i="0" dirty="0">
                <a:solidFill>
                  <a:srgbClr val="333333"/>
                </a:solidFill>
                <a:effectLst/>
                <a:latin typeface="游ゴシック体"/>
              </a:rPr>
              <a:t>月、満洲国崩壊と共に満鉄も消滅した。あじあ号も、二度と復活することはなかった。だが、当時の国鉄の一段上を行っていた満鉄の技術は、形を変えて現代の鉄道にもどこかで引き継がれている。</a:t>
            </a:r>
          </a:p>
          <a:p>
            <a:endParaRPr kumimoji="1" lang="ja-JP" altLang="en-US" b="1" dirty="0"/>
          </a:p>
        </p:txBody>
      </p:sp>
      <p:sp>
        <p:nvSpPr>
          <p:cNvPr id="4" name="スライド番号プレースホルダー 3"/>
          <p:cNvSpPr>
            <a:spLocks noGrp="1"/>
          </p:cNvSpPr>
          <p:nvPr>
            <p:ph type="sldNum" sz="quarter" idx="5"/>
          </p:nvPr>
        </p:nvSpPr>
        <p:spPr/>
        <p:txBody>
          <a:bodyPr/>
          <a:lstStyle/>
          <a:p>
            <a:fld id="{B97116BA-13CA-4900-9F85-25916A90C733}" type="slidenum">
              <a:rPr kumimoji="1" lang="ja-JP" altLang="en-US" smtClean="0"/>
              <a:t>6</a:t>
            </a:fld>
            <a:endParaRPr kumimoji="1" lang="ja-JP" altLang="en-US"/>
          </a:p>
        </p:txBody>
      </p:sp>
    </p:spTree>
    <p:extLst>
      <p:ext uri="{BB962C8B-B14F-4D97-AF65-F5344CB8AC3E}">
        <p14:creationId xmlns:p14="http://schemas.microsoft.com/office/powerpoint/2010/main" val="217468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908698-9A5D-48EC-86EC-0F92CA65275F}" type="slidenum">
              <a:rPr kumimoji="1" lang="ja-JP" altLang="en-US" smtClean="0"/>
              <a:t>15</a:t>
            </a:fld>
            <a:endParaRPr kumimoji="1" lang="ja-JP" altLang="en-US"/>
          </a:p>
        </p:txBody>
      </p:sp>
    </p:spTree>
    <p:extLst>
      <p:ext uri="{BB962C8B-B14F-4D97-AF65-F5344CB8AC3E}">
        <p14:creationId xmlns:p14="http://schemas.microsoft.com/office/powerpoint/2010/main" val="3580505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908698-9A5D-48EC-86EC-0F92CA65275F}" type="slidenum">
              <a:rPr kumimoji="1" lang="ja-JP" altLang="en-US" smtClean="0"/>
              <a:t>19</a:t>
            </a:fld>
            <a:endParaRPr kumimoji="1" lang="ja-JP" altLang="en-US"/>
          </a:p>
        </p:txBody>
      </p:sp>
    </p:spTree>
    <p:extLst>
      <p:ext uri="{BB962C8B-B14F-4D97-AF65-F5344CB8AC3E}">
        <p14:creationId xmlns:p14="http://schemas.microsoft.com/office/powerpoint/2010/main" val="3333438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2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916BB1-77DE-4294-0334-483837B8162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869F964-E8A7-6D85-A7B6-376EBF5157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97D4A9F-8E27-6319-7B3A-0EFDD5245028}"/>
              </a:ext>
            </a:extLst>
          </p:cNvPr>
          <p:cNvSpPr>
            <a:spLocks noGrp="1"/>
          </p:cNvSpPr>
          <p:nvPr>
            <p:ph type="dt" sz="half" idx="10"/>
          </p:nvPr>
        </p:nvSpPr>
        <p:spPr/>
        <p:txBody>
          <a:bodyPr/>
          <a:lstStyle/>
          <a:p>
            <a:fld id="{1DD232CA-0F26-437D-B5DA-925C0AE95207}" type="datetimeFigureOut">
              <a:rPr kumimoji="1" lang="ja-JP" altLang="en-US" smtClean="0"/>
              <a:t>2023/7/26</a:t>
            </a:fld>
            <a:endParaRPr kumimoji="1" lang="ja-JP" altLang="en-US"/>
          </a:p>
        </p:txBody>
      </p:sp>
      <p:sp>
        <p:nvSpPr>
          <p:cNvPr id="5" name="フッター プレースホルダー 4">
            <a:extLst>
              <a:ext uri="{FF2B5EF4-FFF2-40B4-BE49-F238E27FC236}">
                <a16:creationId xmlns:a16="http://schemas.microsoft.com/office/drawing/2014/main" id="{34F4EB26-8DF6-DDA0-8812-41A8976E6B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D4D5A31-4812-34E4-BF19-A296F62E2909}"/>
              </a:ext>
            </a:extLst>
          </p:cNvPr>
          <p:cNvSpPr>
            <a:spLocks noGrp="1"/>
          </p:cNvSpPr>
          <p:nvPr>
            <p:ph type="sldNum" sz="quarter" idx="12"/>
          </p:nvPr>
        </p:nvSpPr>
        <p:spPr/>
        <p:txBody>
          <a:bodyPr/>
          <a:lstStyle/>
          <a:p>
            <a:fld id="{4DBD2783-95EC-483D-A0BC-1864A25C62BF}" type="slidenum">
              <a:rPr kumimoji="1" lang="ja-JP" altLang="en-US" smtClean="0"/>
              <a:t>‹#›</a:t>
            </a:fld>
            <a:endParaRPr kumimoji="1" lang="ja-JP" altLang="en-US"/>
          </a:p>
        </p:txBody>
      </p:sp>
    </p:spTree>
    <p:extLst>
      <p:ext uri="{BB962C8B-B14F-4D97-AF65-F5344CB8AC3E}">
        <p14:creationId xmlns:p14="http://schemas.microsoft.com/office/powerpoint/2010/main" val="14761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BIZ UDP明朝 Medium"/>
                <a:cs typeface="BIZ UDP明朝 Medium"/>
              </a:defRPr>
            </a:lvl1pPr>
          </a:lstStyle>
          <a:p>
            <a:endParaRPr/>
          </a:p>
        </p:txBody>
      </p:sp>
      <p:sp>
        <p:nvSpPr>
          <p:cNvPr id="3" name="Holder 3"/>
          <p:cNvSpPr>
            <a:spLocks noGrp="1"/>
          </p:cNvSpPr>
          <p:nvPr>
            <p:ph type="body" idx="1"/>
          </p:nvPr>
        </p:nvSpPr>
        <p:spPr/>
        <p:txBody>
          <a:bodyPr lIns="0" tIns="0" rIns="0" bIns="0"/>
          <a:lstStyle>
            <a:lvl1pPr>
              <a:defRPr sz="1600" b="0" i="0">
                <a:solidFill>
                  <a:schemeClr val="tx1"/>
                </a:solidFill>
                <a:latin typeface="BIZ UDP明朝 Medium"/>
                <a:cs typeface="BIZ UDP明朝 Medium"/>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31065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9" r:id="rId3"/>
    <p:sldLayoutId id="2147483660"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1.jpeg"/><Relationship Id="rId7" Type="http://schemas.openxmlformats.org/officeDocument/2006/relationships/image" Target="../media/image44.jpeg"/><Relationship Id="rId12" Type="http://schemas.openxmlformats.org/officeDocument/2006/relationships/image" Target="../media/image49.jpeg"/><Relationship Id="rId2"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8.jpeg"/><Relationship Id="rId5" Type="http://schemas.openxmlformats.org/officeDocument/2006/relationships/image" Target="../media/image43.jpeg"/><Relationship Id="rId10" Type="http://schemas.openxmlformats.org/officeDocument/2006/relationships/image" Target="../media/image47.jpeg"/><Relationship Id="rId4" Type="http://schemas.openxmlformats.org/officeDocument/2006/relationships/image" Target="../media/image42.jpeg"/><Relationship Id="rId9" Type="http://schemas.openxmlformats.org/officeDocument/2006/relationships/image" Target="../media/image46.jpeg"/></Relationships>
</file>

<file path=ppt/slides/_rels/slide15.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jpeg"/><Relationship Id="rId7" Type="http://schemas.openxmlformats.org/officeDocument/2006/relationships/image" Target="../media/image54.jpe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3.xml"/><Relationship Id="rId16"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53.jpeg"/><Relationship Id="rId11" Type="http://schemas.openxmlformats.org/officeDocument/2006/relationships/image" Target="../media/image58.png"/><Relationship Id="rId5" Type="http://schemas.openxmlformats.org/officeDocument/2006/relationships/image" Target="../media/image52.jpe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5" Type="http://schemas.openxmlformats.org/officeDocument/2006/relationships/image" Target="../media/image81.jpeg"/><Relationship Id="rId4" Type="http://schemas.openxmlformats.org/officeDocument/2006/relationships/image" Target="../media/image80.jpeg"/></Relationships>
</file>

<file path=ppt/slides/_rels/slide2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3.xml"/><Relationship Id="rId5" Type="http://schemas.openxmlformats.org/officeDocument/2006/relationships/image" Target="../media/image85.jpeg"/><Relationship Id="rId4" Type="http://schemas.openxmlformats.org/officeDocument/2006/relationships/image" Target="../media/image84.jpeg"/></Relationships>
</file>

<file path=ppt/slides/_rels/slide22.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7.png"/><Relationship Id="rId7" Type="http://schemas.openxmlformats.org/officeDocument/2006/relationships/image" Target="../media/image91.jpeg"/><Relationship Id="rId2" Type="http://schemas.openxmlformats.org/officeDocument/2006/relationships/image" Target="../media/image86.jpeg"/><Relationship Id="rId1" Type="http://schemas.openxmlformats.org/officeDocument/2006/relationships/slideLayout" Target="../slideLayouts/slideLayout3.xml"/><Relationship Id="rId6" Type="http://schemas.openxmlformats.org/officeDocument/2006/relationships/image" Target="../media/image90.jpeg"/><Relationship Id="rId11" Type="http://schemas.openxmlformats.org/officeDocument/2006/relationships/image" Target="../media/image95.jpeg"/><Relationship Id="rId5" Type="http://schemas.openxmlformats.org/officeDocument/2006/relationships/image" Target="../media/image89.jpeg"/><Relationship Id="rId10" Type="http://schemas.openxmlformats.org/officeDocument/2006/relationships/image" Target="../media/image94.jpeg"/><Relationship Id="rId4" Type="http://schemas.openxmlformats.org/officeDocument/2006/relationships/image" Target="../media/image88.jpeg"/><Relationship Id="rId9" Type="http://schemas.openxmlformats.org/officeDocument/2006/relationships/image" Target="../media/image93.jpeg"/></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jpg"/><Relationship Id="rId2" Type="http://schemas.openxmlformats.org/officeDocument/2006/relationships/image" Target="../media/image96.png"/><Relationship Id="rId1" Type="http://schemas.openxmlformats.org/officeDocument/2006/relationships/slideLayout" Target="../slideLayouts/slideLayout4.xml"/><Relationship Id="rId6" Type="http://schemas.openxmlformats.org/officeDocument/2006/relationships/image" Target="../media/image100.png"/><Relationship Id="rId11" Type="http://schemas.openxmlformats.org/officeDocument/2006/relationships/image" Target="../media/image105.jp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jpg"/></Relationships>
</file>

<file path=ppt/slides/_rels/slide2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image" Target="../media/image107.jpeg"/></Relationships>
</file>

<file path=ppt/slides/_rels/slide25.xml.rels><?xml version="1.0" encoding="UTF-8" standalone="yes"?>
<Relationships xmlns="http://schemas.openxmlformats.org/package/2006/relationships"><Relationship Id="rId8" Type="http://schemas.openxmlformats.org/officeDocument/2006/relationships/image" Target="../media/image114.jpeg"/><Relationship Id="rId13" Type="http://schemas.openxmlformats.org/officeDocument/2006/relationships/image" Target="../media/image119.jpeg"/><Relationship Id="rId3" Type="http://schemas.openxmlformats.org/officeDocument/2006/relationships/image" Target="../media/image109.jpeg"/><Relationship Id="rId7" Type="http://schemas.openxmlformats.org/officeDocument/2006/relationships/image" Target="../media/image113.jpeg"/><Relationship Id="rId12" Type="http://schemas.openxmlformats.org/officeDocument/2006/relationships/image" Target="../media/image118.jpeg"/><Relationship Id="rId2" Type="http://schemas.openxmlformats.org/officeDocument/2006/relationships/image" Target="../media/image108.jpeg"/><Relationship Id="rId1" Type="http://schemas.openxmlformats.org/officeDocument/2006/relationships/slideLayout" Target="../slideLayouts/slideLayout3.xml"/><Relationship Id="rId6" Type="http://schemas.openxmlformats.org/officeDocument/2006/relationships/image" Target="../media/image112.jpeg"/><Relationship Id="rId11" Type="http://schemas.openxmlformats.org/officeDocument/2006/relationships/image" Target="../media/image117.jpeg"/><Relationship Id="rId5" Type="http://schemas.openxmlformats.org/officeDocument/2006/relationships/image" Target="../media/image111.jpeg"/><Relationship Id="rId15" Type="http://schemas.openxmlformats.org/officeDocument/2006/relationships/image" Target="../media/image121.jpeg"/><Relationship Id="rId10" Type="http://schemas.openxmlformats.org/officeDocument/2006/relationships/image" Target="../media/image116.jpeg"/><Relationship Id="rId4" Type="http://schemas.openxmlformats.org/officeDocument/2006/relationships/image" Target="../media/image110.jpeg"/><Relationship Id="rId9" Type="http://schemas.openxmlformats.org/officeDocument/2006/relationships/image" Target="../media/image115.jpeg"/><Relationship Id="rId14" Type="http://schemas.openxmlformats.org/officeDocument/2006/relationships/image" Target="../media/image120.png"/></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jpeg"/><Relationship Id="rId4" Type="http://schemas.openxmlformats.org/officeDocument/2006/relationships/hyperlink" Target="https://6amsuccess.com/ray-dalio-quote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 Id="rId4" Type="http://schemas.openxmlformats.org/officeDocument/2006/relationships/image" Target="../media/image129.jpe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325196"/>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満鉄のアジア號</a:t>
            </a:r>
          </a:p>
        </p:txBody>
      </p:sp>
      <p:pic>
        <p:nvPicPr>
          <p:cNvPr id="5124" name="Picture 4">
            <a:extLst>
              <a:ext uri="{FF2B5EF4-FFF2-40B4-BE49-F238E27FC236}">
                <a16:creationId xmlns:a16="http://schemas.microsoft.com/office/drawing/2014/main" id="{C98709C1-8A60-60DA-176C-8C79216E6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709" y="1208986"/>
            <a:ext cx="5453369" cy="293443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幻の新幹線計画・弾丸列車">
            <a:extLst>
              <a:ext uri="{FF2B5EF4-FFF2-40B4-BE49-F238E27FC236}">
                <a16:creationId xmlns:a16="http://schemas.microsoft.com/office/drawing/2014/main" id="{834CE17E-F887-DCD2-8ABE-0056AFF50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5925" y="1208986"/>
            <a:ext cx="3366356" cy="489804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亜細亜号 満州鉄道 | トレイン, 三面図, 鉄道">
            <a:extLst>
              <a:ext uri="{FF2B5EF4-FFF2-40B4-BE49-F238E27FC236}">
                <a16:creationId xmlns:a16="http://schemas.microsoft.com/office/drawing/2014/main" id="{1AC5C1B8-5A98-02D4-F6C2-40B0E7338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709" y="4140347"/>
            <a:ext cx="5035675" cy="247247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満鉄あじあ号">
            <a:extLst>
              <a:ext uri="{FF2B5EF4-FFF2-40B4-BE49-F238E27FC236}">
                <a16:creationId xmlns:a16="http://schemas.microsoft.com/office/drawing/2014/main" id="{CDCD68D0-44DE-BED7-7CE4-D3DEF0525D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24" y="1208986"/>
            <a:ext cx="2584938" cy="368999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93B5779-2731-404B-8958-C8BE51BD6807}"/>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テキスト ボックス 2">
            <a:extLst>
              <a:ext uri="{FF2B5EF4-FFF2-40B4-BE49-F238E27FC236}">
                <a16:creationId xmlns:a16="http://schemas.microsoft.com/office/drawing/2014/main" id="{70AAAD19-9B80-46FA-B207-39233F09600E}"/>
              </a:ext>
            </a:extLst>
          </p:cNvPr>
          <p:cNvSpPr txBox="1"/>
          <p:nvPr/>
        </p:nvSpPr>
        <p:spPr>
          <a:xfrm rot="1117741">
            <a:off x="198582" y="5418181"/>
            <a:ext cx="2347621" cy="461665"/>
          </a:xfrm>
          <a:prstGeom prst="rect">
            <a:avLst/>
          </a:prstGeom>
          <a:solidFill>
            <a:schemeClr val="accent2"/>
          </a:solidFill>
        </p:spPr>
        <p:txBody>
          <a:bodyPr wrap="square" rtlCol="0">
            <a:spAutoFit/>
          </a:bodyPr>
          <a:lstStyle/>
          <a:p>
            <a:r>
              <a:rPr lang="ja-JP" altLang="en-US" sz="2400" dirty="0">
                <a:latin typeface="Amasis MT Pro Black" panose="02040A04050005020304" pitchFamily="18" charset="0"/>
              </a:rPr>
              <a:t>最高速度</a:t>
            </a:r>
            <a:r>
              <a:rPr lang="en-US" altLang="ja-JP" sz="2400" dirty="0">
                <a:latin typeface="Amasis MT Pro Black" panose="02040A04050005020304" pitchFamily="18" charset="0"/>
              </a:rPr>
              <a:t>130</a:t>
            </a:r>
            <a:r>
              <a:rPr lang="ja-JP" altLang="en-US" sz="2400" dirty="0">
                <a:latin typeface="Amasis MT Pro Black" panose="02040A04050005020304" pitchFamily="18" charset="0"/>
              </a:rPr>
              <a:t>㎞</a:t>
            </a:r>
            <a:endParaRPr kumimoji="1" lang="ja-JP" altLang="en-US" sz="2400" dirty="0">
              <a:latin typeface="Amasis MT Pro Black" panose="02040A04050005020304" pitchFamily="18" charset="0"/>
            </a:endParaRPr>
          </a:p>
        </p:txBody>
      </p:sp>
    </p:spTree>
    <p:extLst>
      <p:ext uri="{BB962C8B-B14F-4D97-AF65-F5344CB8AC3E}">
        <p14:creationId xmlns:p14="http://schemas.microsoft.com/office/powerpoint/2010/main" val="808371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満洲五箇年計画</a:t>
            </a: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5122" name="Picture 2" descr="満洲五箇年計画立案書類 全14巻15冊揃＋付図1巻(南満州鉄道株式會社調査部 [編]) / 古本、中古本、古書籍の通販は「日本の古本屋」 /  日本の古本屋">
            <a:extLst>
              <a:ext uri="{FF2B5EF4-FFF2-40B4-BE49-F238E27FC236}">
                <a16:creationId xmlns:a16="http://schemas.microsoft.com/office/drawing/2014/main" id="{CE96C2AC-D813-4ADF-A557-B558DF9C9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078" y="2458568"/>
            <a:ext cx="7323752" cy="3527607"/>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8F40C7AE-36E6-4B84-AB50-941EC6FFDD75}"/>
              </a:ext>
            </a:extLst>
          </p:cNvPr>
          <p:cNvPicPr>
            <a:picLocks noChangeAspect="1"/>
          </p:cNvPicPr>
          <p:nvPr/>
        </p:nvPicPr>
        <p:blipFill>
          <a:blip r:embed="rId3"/>
          <a:stretch>
            <a:fillRect/>
          </a:stretch>
        </p:blipFill>
        <p:spPr>
          <a:xfrm>
            <a:off x="7764229" y="752997"/>
            <a:ext cx="4277322" cy="5696745"/>
          </a:xfrm>
          <a:prstGeom prst="rect">
            <a:avLst/>
          </a:prstGeom>
        </p:spPr>
      </p:pic>
      <p:sp>
        <p:nvSpPr>
          <p:cNvPr id="16" name="テキスト ボックス 15">
            <a:extLst>
              <a:ext uri="{FF2B5EF4-FFF2-40B4-BE49-F238E27FC236}">
                <a16:creationId xmlns:a16="http://schemas.microsoft.com/office/drawing/2014/main" id="{CA6311EC-51B6-49E5-BC8C-1290CB23ECA2}"/>
              </a:ext>
            </a:extLst>
          </p:cNvPr>
          <p:cNvSpPr txBox="1"/>
          <p:nvPr/>
        </p:nvSpPr>
        <p:spPr>
          <a:xfrm>
            <a:off x="9533553" y="6337599"/>
            <a:ext cx="1439246" cy="261610"/>
          </a:xfrm>
          <a:prstGeom prst="rect">
            <a:avLst/>
          </a:prstGeom>
          <a:noFill/>
        </p:spPr>
        <p:txBody>
          <a:bodyPr wrap="square">
            <a:spAutoFit/>
          </a:bodyPr>
          <a:lstStyle/>
          <a:p>
            <a:pPr algn="ctr"/>
            <a:r>
              <a:rPr lang="en-US" altLang="ja-JP" sz="1100" b="0" i="0" dirty="0">
                <a:solidFill>
                  <a:srgbClr val="202122"/>
                </a:solidFill>
                <a:effectLst/>
                <a:latin typeface="BIZ UDPゴシック" panose="020B0400000000000000" pitchFamily="50" charset="-128"/>
                <a:ea typeface="BIZ UDPゴシック" panose="020B0400000000000000" pitchFamily="50" charset="-128"/>
              </a:rPr>
              <a:t>Wikipedia</a:t>
            </a:r>
            <a:endParaRPr lang="ja-JP" altLang="en-US" sz="11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656394BD-20AC-48C1-89A5-14D4982350EE}"/>
              </a:ext>
            </a:extLst>
          </p:cNvPr>
          <p:cNvSpPr txBox="1"/>
          <p:nvPr/>
        </p:nvSpPr>
        <p:spPr>
          <a:xfrm>
            <a:off x="3223331" y="5986175"/>
            <a:ext cx="1439246" cy="261610"/>
          </a:xfrm>
          <a:prstGeom prst="rect">
            <a:avLst/>
          </a:prstGeom>
          <a:noFill/>
        </p:spPr>
        <p:txBody>
          <a:bodyPr wrap="square">
            <a:spAutoFit/>
          </a:bodyPr>
          <a:lstStyle/>
          <a:p>
            <a:pPr algn="ctr"/>
            <a:r>
              <a:rPr lang="ja-JP" altLang="en-US" sz="1100" b="0" i="0" dirty="0">
                <a:solidFill>
                  <a:srgbClr val="202122"/>
                </a:solidFill>
                <a:effectLst/>
                <a:latin typeface="BIZ UDPゴシック" panose="020B0400000000000000" pitchFamily="50" charset="-128"/>
                <a:ea typeface="BIZ UDPゴシック" panose="020B0400000000000000" pitchFamily="50" charset="-128"/>
              </a:rPr>
              <a:t>出所：日本の古本屋</a:t>
            </a:r>
            <a:endParaRPr lang="ja-JP" altLang="en-US" sz="1100" dirty="0">
              <a:latin typeface="BIZ UDPゴシック" panose="020B0400000000000000" pitchFamily="50" charset="-128"/>
              <a:ea typeface="BIZ UDPゴシック" panose="020B0400000000000000" pitchFamily="50" charset="-128"/>
            </a:endParaRPr>
          </a:p>
        </p:txBody>
      </p:sp>
      <p:sp>
        <p:nvSpPr>
          <p:cNvPr id="13" name="楕円 12">
            <a:extLst>
              <a:ext uri="{FF2B5EF4-FFF2-40B4-BE49-F238E27FC236}">
                <a16:creationId xmlns:a16="http://schemas.microsoft.com/office/drawing/2014/main" id="{57C2713A-E9AF-4C2F-8977-77EB0FAFEB70}"/>
              </a:ext>
            </a:extLst>
          </p:cNvPr>
          <p:cNvSpPr/>
          <p:nvPr/>
        </p:nvSpPr>
        <p:spPr>
          <a:xfrm>
            <a:off x="681135" y="913002"/>
            <a:ext cx="1539551" cy="1178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BIZ UDPゴシック" panose="020B0400000000000000" pitchFamily="50" charset="-128"/>
                <a:ea typeface="BIZ UDPゴシック" panose="020B0400000000000000" pitchFamily="50" charset="-128"/>
              </a:rPr>
              <a:t>ブロック経済</a:t>
            </a:r>
            <a:endParaRPr kumimoji="1" lang="ja-JP" altLang="en-US" dirty="0">
              <a:latin typeface="BIZ UDPゴシック" panose="020B0400000000000000" pitchFamily="50" charset="-128"/>
              <a:ea typeface="BIZ UDPゴシック" panose="020B0400000000000000" pitchFamily="50" charset="-128"/>
            </a:endParaRPr>
          </a:p>
        </p:txBody>
      </p:sp>
      <p:sp>
        <p:nvSpPr>
          <p:cNvPr id="21" name="楕円 20">
            <a:extLst>
              <a:ext uri="{FF2B5EF4-FFF2-40B4-BE49-F238E27FC236}">
                <a16:creationId xmlns:a16="http://schemas.microsoft.com/office/drawing/2014/main" id="{D00DC942-8A1F-4101-A1DE-852F7AAD12E3}"/>
              </a:ext>
            </a:extLst>
          </p:cNvPr>
          <p:cNvSpPr/>
          <p:nvPr/>
        </p:nvSpPr>
        <p:spPr>
          <a:xfrm>
            <a:off x="2547257" y="912528"/>
            <a:ext cx="1675425" cy="117844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BIZ UDPゴシック" panose="020B0400000000000000" pitchFamily="50" charset="-128"/>
                <a:ea typeface="BIZ UDPゴシック" panose="020B0400000000000000" pitchFamily="50" charset="-128"/>
              </a:rPr>
              <a:t>国防経済</a:t>
            </a: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総力戦</a:t>
            </a:r>
          </a:p>
        </p:txBody>
      </p:sp>
      <p:sp>
        <p:nvSpPr>
          <p:cNvPr id="22" name="楕円 21">
            <a:extLst>
              <a:ext uri="{FF2B5EF4-FFF2-40B4-BE49-F238E27FC236}">
                <a16:creationId xmlns:a16="http://schemas.microsoft.com/office/drawing/2014/main" id="{D9604B1B-EA29-46BA-8631-28C798245A4F}"/>
              </a:ext>
            </a:extLst>
          </p:cNvPr>
          <p:cNvSpPr/>
          <p:nvPr/>
        </p:nvSpPr>
        <p:spPr>
          <a:xfrm>
            <a:off x="4549253" y="912528"/>
            <a:ext cx="1675425" cy="11784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BIZ UDPゴシック" panose="020B0400000000000000" pitchFamily="50" charset="-128"/>
                <a:ea typeface="BIZ UDPゴシック" panose="020B0400000000000000" pitchFamily="50" charset="-128"/>
              </a:rPr>
              <a:t>日満支</a:t>
            </a: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自律経済</a:t>
            </a:r>
          </a:p>
        </p:txBody>
      </p:sp>
    </p:spTree>
    <p:extLst>
      <p:ext uri="{BB962C8B-B14F-4D97-AF65-F5344CB8AC3E}">
        <p14:creationId xmlns:p14="http://schemas.microsoft.com/office/powerpoint/2010/main" val="2038553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満洲の弐キ参スケ</a:t>
            </a: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6146" name="Picture 2" descr="イノベーションに満ちた経営者だった 『日産の創業者 鮎川義介』 | BOOKウォッチ">
            <a:extLst>
              <a:ext uri="{FF2B5EF4-FFF2-40B4-BE49-F238E27FC236}">
                <a16:creationId xmlns:a16="http://schemas.microsoft.com/office/drawing/2014/main" id="{6B277A60-7EED-499F-85DE-A5FAF1C9B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0997" y="1378401"/>
            <a:ext cx="1736420" cy="26020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安倍首相が心酔するおじいちゃん・岸信介の戦争犯罪！ アヘン取引でブラックマネーを集め戦争を遂行 (2015年8月16日) - エキサイトニュース">
            <a:extLst>
              <a:ext uri="{FF2B5EF4-FFF2-40B4-BE49-F238E27FC236}">
                <a16:creationId xmlns:a16="http://schemas.microsoft.com/office/drawing/2014/main" id="{2711C571-2175-41B4-897F-B628C5D14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856" y="1370541"/>
            <a:ext cx="1825300" cy="260202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星野直樹 - Wikipedia">
            <a:extLst>
              <a:ext uri="{FF2B5EF4-FFF2-40B4-BE49-F238E27FC236}">
                <a16:creationId xmlns:a16="http://schemas.microsoft.com/office/drawing/2014/main" id="{DDA3C392-E2C7-477E-A3C4-992FE7F0A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881" y="1370861"/>
            <a:ext cx="1952119" cy="260202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東條英機 - Wikipedia">
            <a:extLst>
              <a:ext uri="{FF2B5EF4-FFF2-40B4-BE49-F238E27FC236}">
                <a16:creationId xmlns:a16="http://schemas.microsoft.com/office/drawing/2014/main" id="{76AF1BFE-97CA-44FA-B494-AAB099BCA1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4772" y="1367426"/>
            <a:ext cx="1971155" cy="258462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松岡洋右―夕陽と怒濤 (人物文庫) | 三好 徹 |本 | 通販 | Amazon">
            <a:extLst>
              <a:ext uri="{FF2B5EF4-FFF2-40B4-BE49-F238E27FC236}">
                <a16:creationId xmlns:a16="http://schemas.microsoft.com/office/drawing/2014/main" id="{494E1619-87E3-4FC1-AC7E-552FE2A23D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7746" y="1378945"/>
            <a:ext cx="1791290" cy="258462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B7D9B8A-2502-4A14-BCB3-DAD856E9D85F}"/>
              </a:ext>
            </a:extLst>
          </p:cNvPr>
          <p:cNvSpPr txBox="1"/>
          <p:nvPr/>
        </p:nvSpPr>
        <p:spPr>
          <a:xfrm>
            <a:off x="5506064" y="3951733"/>
            <a:ext cx="1315617" cy="261610"/>
          </a:xfrm>
          <a:prstGeom prst="rect">
            <a:avLst/>
          </a:prstGeom>
          <a:noFill/>
        </p:spPr>
        <p:txBody>
          <a:bodyPr wrap="square" rtlCol="0">
            <a:spAutoFit/>
          </a:bodyPr>
          <a:lstStyle/>
          <a:p>
            <a:pPr algn="ctr"/>
            <a:r>
              <a:rPr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312CEA5F-C794-46B2-BA01-9A9BBCAFE1CD}"/>
              </a:ext>
            </a:extLst>
          </p:cNvPr>
          <p:cNvSpPr txBox="1"/>
          <p:nvPr/>
        </p:nvSpPr>
        <p:spPr>
          <a:xfrm>
            <a:off x="7495697" y="3951733"/>
            <a:ext cx="1315617" cy="261610"/>
          </a:xfrm>
          <a:prstGeom prst="rect">
            <a:avLst/>
          </a:prstGeom>
          <a:noFill/>
        </p:spPr>
        <p:txBody>
          <a:bodyPr wrap="square" rtlCol="0">
            <a:spAutoFit/>
          </a:bodyPr>
          <a:lstStyle/>
          <a:p>
            <a:pPr algn="ctr"/>
            <a:r>
              <a:rPr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B5E33144-6CB1-403C-A6FF-7733A5704F30}"/>
              </a:ext>
            </a:extLst>
          </p:cNvPr>
          <p:cNvSpPr txBox="1"/>
          <p:nvPr/>
        </p:nvSpPr>
        <p:spPr>
          <a:xfrm>
            <a:off x="1292132" y="3934656"/>
            <a:ext cx="1315617" cy="261610"/>
          </a:xfrm>
          <a:prstGeom prst="rect">
            <a:avLst/>
          </a:prstGeom>
          <a:noFill/>
        </p:spPr>
        <p:txBody>
          <a:bodyPr wrap="square" rtlCol="0">
            <a:spAutoFit/>
          </a:bodyPr>
          <a:lstStyle/>
          <a:p>
            <a:pPr algn="ctr"/>
            <a:r>
              <a:rPr kumimoji="1" lang="en-US" altLang="ja-JP" sz="1100" dirty="0">
                <a:latin typeface="BIZ UDPゴシック" panose="020B0400000000000000" pitchFamily="50" charset="-128"/>
                <a:ea typeface="BIZ UDPゴシック" panose="020B0400000000000000" pitchFamily="50" charset="-128"/>
              </a:rPr>
              <a:t>Wikipedia</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78C299C9-E183-49D4-AFF8-05C5348D38D8}"/>
              </a:ext>
            </a:extLst>
          </p:cNvPr>
          <p:cNvSpPr txBox="1"/>
          <p:nvPr/>
        </p:nvSpPr>
        <p:spPr>
          <a:xfrm>
            <a:off x="3453023" y="3934656"/>
            <a:ext cx="1315617" cy="261610"/>
          </a:xfrm>
          <a:prstGeom prst="rect">
            <a:avLst/>
          </a:prstGeom>
          <a:noFill/>
        </p:spPr>
        <p:txBody>
          <a:bodyPr wrap="square" rtlCol="0">
            <a:spAutoFit/>
          </a:bodyPr>
          <a:lstStyle/>
          <a:p>
            <a:pPr algn="ctr"/>
            <a:r>
              <a:rPr kumimoji="1" lang="en-US" altLang="ja-JP" sz="1100" dirty="0">
                <a:latin typeface="BIZ UDPゴシック" panose="020B0400000000000000" pitchFamily="50" charset="-128"/>
                <a:ea typeface="BIZ UDPゴシック" panose="020B0400000000000000" pitchFamily="50" charset="-128"/>
              </a:rPr>
              <a:t>Wikipedia</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435701D3-72F1-4361-9094-66A7B46604E7}"/>
              </a:ext>
            </a:extLst>
          </p:cNvPr>
          <p:cNvSpPr txBox="1"/>
          <p:nvPr/>
        </p:nvSpPr>
        <p:spPr>
          <a:xfrm>
            <a:off x="9531397" y="3963572"/>
            <a:ext cx="1315617" cy="261610"/>
          </a:xfrm>
          <a:prstGeom prst="rect">
            <a:avLst/>
          </a:prstGeom>
          <a:noFill/>
        </p:spPr>
        <p:txBody>
          <a:bodyPr wrap="square" rtlCol="0">
            <a:spAutoFit/>
          </a:bodyPr>
          <a:lstStyle/>
          <a:p>
            <a:pPr algn="ctr"/>
            <a:r>
              <a:rPr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0D13F387-145D-45FE-AA8C-B89C454DD5F1}"/>
              </a:ext>
            </a:extLst>
          </p:cNvPr>
          <p:cNvSpPr txBox="1"/>
          <p:nvPr/>
        </p:nvSpPr>
        <p:spPr>
          <a:xfrm>
            <a:off x="9503407" y="1079041"/>
            <a:ext cx="1315617"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鮎川義介</a:t>
            </a:r>
          </a:p>
        </p:txBody>
      </p:sp>
      <p:sp>
        <p:nvSpPr>
          <p:cNvPr id="25" name="テキスト ボックス 24">
            <a:extLst>
              <a:ext uri="{FF2B5EF4-FFF2-40B4-BE49-F238E27FC236}">
                <a16:creationId xmlns:a16="http://schemas.microsoft.com/office/drawing/2014/main" id="{CF469EDB-1200-49B5-91BA-B8916FA4EF4F}"/>
              </a:ext>
            </a:extLst>
          </p:cNvPr>
          <p:cNvSpPr txBox="1"/>
          <p:nvPr/>
        </p:nvSpPr>
        <p:spPr>
          <a:xfrm>
            <a:off x="7484712" y="1071168"/>
            <a:ext cx="1315617"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岸信介</a:t>
            </a:r>
          </a:p>
        </p:txBody>
      </p:sp>
      <p:sp>
        <p:nvSpPr>
          <p:cNvPr id="26" name="テキスト ボックス 25">
            <a:extLst>
              <a:ext uri="{FF2B5EF4-FFF2-40B4-BE49-F238E27FC236}">
                <a16:creationId xmlns:a16="http://schemas.microsoft.com/office/drawing/2014/main" id="{FEE80126-4564-4353-94CE-288D22FAE28D}"/>
              </a:ext>
            </a:extLst>
          </p:cNvPr>
          <p:cNvSpPr txBox="1"/>
          <p:nvPr/>
        </p:nvSpPr>
        <p:spPr>
          <a:xfrm>
            <a:off x="1264140" y="1087366"/>
            <a:ext cx="1315617"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星野直樹</a:t>
            </a:r>
          </a:p>
        </p:txBody>
      </p:sp>
      <p:sp>
        <p:nvSpPr>
          <p:cNvPr id="27" name="テキスト ボックス 26">
            <a:extLst>
              <a:ext uri="{FF2B5EF4-FFF2-40B4-BE49-F238E27FC236}">
                <a16:creationId xmlns:a16="http://schemas.microsoft.com/office/drawing/2014/main" id="{8D454D95-82EE-48A6-896E-EC98CB0CBA86}"/>
              </a:ext>
            </a:extLst>
          </p:cNvPr>
          <p:cNvSpPr txBox="1"/>
          <p:nvPr/>
        </p:nvSpPr>
        <p:spPr>
          <a:xfrm>
            <a:off x="3487632" y="1097322"/>
            <a:ext cx="1315617"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東条英機</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28" name="テキスト ボックス 27">
            <a:extLst>
              <a:ext uri="{FF2B5EF4-FFF2-40B4-BE49-F238E27FC236}">
                <a16:creationId xmlns:a16="http://schemas.microsoft.com/office/drawing/2014/main" id="{D6BE3213-333C-4942-BE1F-DC42CD170029}"/>
              </a:ext>
            </a:extLst>
          </p:cNvPr>
          <p:cNvSpPr txBox="1"/>
          <p:nvPr/>
        </p:nvSpPr>
        <p:spPr>
          <a:xfrm>
            <a:off x="5561655" y="1071167"/>
            <a:ext cx="1315617"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松岡洋右</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 name="四角形: 角を丸くする 4">
            <a:extLst>
              <a:ext uri="{FF2B5EF4-FFF2-40B4-BE49-F238E27FC236}">
                <a16:creationId xmlns:a16="http://schemas.microsoft.com/office/drawing/2014/main" id="{D3AF49B3-A751-4E3D-A2E2-2D4ACD8CF0A0}"/>
              </a:ext>
            </a:extLst>
          </p:cNvPr>
          <p:cNvSpPr/>
          <p:nvPr/>
        </p:nvSpPr>
        <p:spPr>
          <a:xfrm>
            <a:off x="5345495" y="4370249"/>
            <a:ext cx="1747935" cy="606490"/>
          </a:xfrm>
          <a:prstGeom prst="round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満鉄総裁</a:t>
            </a:r>
          </a:p>
        </p:txBody>
      </p:sp>
      <p:sp>
        <p:nvSpPr>
          <p:cNvPr id="29" name="四角形: 角を丸くする 28">
            <a:extLst>
              <a:ext uri="{FF2B5EF4-FFF2-40B4-BE49-F238E27FC236}">
                <a16:creationId xmlns:a16="http://schemas.microsoft.com/office/drawing/2014/main" id="{43A5AEDC-51CE-43C3-AC9D-9CB73E33B06C}"/>
              </a:ext>
            </a:extLst>
          </p:cNvPr>
          <p:cNvSpPr/>
          <p:nvPr/>
        </p:nvSpPr>
        <p:spPr>
          <a:xfrm>
            <a:off x="3246381" y="4269525"/>
            <a:ext cx="1747935" cy="815659"/>
          </a:xfrm>
          <a:prstGeom prst="round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関東軍</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参謀長</a:t>
            </a:r>
          </a:p>
        </p:txBody>
      </p:sp>
      <p:sp>
        <p:nvSpPr>
          <p:cNvPr id="30" name="四角形: 角を丸くする 29">
            <a:extLst>
              <a:ext uri="{FF2B5EF4-FFF2-40B4-BE49-F238E27FC236}">
                <a16:creationId xmlns:a16="http://schemas.microsoft.com/office/drawing/2014/main" id="{FB4F575D-76B0-4508-B580-202ADE1C31D4}"/>
              </a:ext>
            </a:extLst>
          </p:cNvPr>
          <p:cNvSpPr/>
          <p:nvPr/>
        </p:nvSpPr>
        <p:spPr>
          <a:xfrm>
            <a:off x="1075972" y="4256472"/>
            <a:ext cx="1747935" cy="1229930"/>
          </a:xfrm>
          <a:prstGeom prst="round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満洲国</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国務院</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総務長官</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31" name="四角形: 角を丸くする 30">
            <a:extLst>
              <a:ext uri="{FF2B5EF4-FFF2-40B4-BE49-F238E27FC236}">
                <a16:creationId xmlns:a16="http://schemas.microsoft.com/office/drawing/2014/main" id="{7529B474-4787-44C9-8AE4-0997430F3C5D}"/>
              </a:ext>
            </a:extLst>
          </p:cNvPr>
          <p:cNvSpPr/>
          <p:nvPr/>
        </p:nvSpPr>
        <p:spPr>
          <a:xfrm>
            <a:off x="7318221" y="4288188"/>
            <a:ext cx="1747935" cy="1198214"/>
          </a:xfrm>
          <a:prstGeom prst="round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満洲国</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産業部</a:t>
            </a:r>
            <a:endParaRPr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次長</a:t>
            </a:r>
          </a:p>
        </p:txBody>
      </p:sp>
      <p:sp>
        <p:nvSpPr>
          <p:cNvPr id="32" name="四角形: 角を丸くする 31">
            <a:extLst>
              <a:ext uri="{FF2B5EF4-FFF2-40B4-BE49-F238E27FC236}">
                <a16:creationId xmlns:a16="http://schemas.microsoft.com/office/drawing/2014/main" id="{F7544CBC-5DEA-4B54-8B61-321609678547}"/>
              </a:ext>
            </a:extLst>
          </p:cNvPr>
          <p:cNvSpPr/>
          <p:nvPr/>
        </p:nvSpPr>
        <p:spPr>
          <a:xfrm>
            <a:off x="9320998" y="4340503"/>
            <a:ext cx="1987704" cy="768500"/>
          </a:xfrm>
          <a:prstGeom prst="roundRect">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満洲重工業</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総裁</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33928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70D9E6B2-31FE-4A99-B949-5060A248F787}"/>
              </a:ext>
            </a:extLst>
          </p:cNvPr>
          <p:cNvSpPr/>
          <p:nvPr/>
        </p:nvSpPr>
        <p:spPr>
          <a:xfrm>
            <a:off x="401216" y="3323123"/>
            <a:ext cx="11513976" cy="30216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798CBDC-BDA9-40B3-177E-C1A9580D3E38}"/>
              </a:ext>
            </a:extLst>
          </p:cNvPr>
          <p:cNvSpPr txBox="1"/>
          <p:nvPr/>
        </p:nvSpPr>
        <p:spPr>
          <a:xfrm>
            <a:off x="0" y="226734"/>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田中清次郎が満鉄大調査部長（副総裁待遇）となる</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6A1F9A8-37EC-4A5D-A9BE-F9C4DD8A545E}"/>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8" name="テキスト ボックス 7">
            <a:extLst>
              <a:ext uri="{FF2B5EF4-FFF2-40B4-BE49-F238E27FC236}">
                <a16:creationId xmlns:a16="http://schemas.microsoft.com/office/drawing/2014/main" id="{28D5B3BF-04DA-442A-91DC-21E4006B0205}"/>
              </a:ext>
            </a:extLst>
          </p:cNvPr>
          <p:cNvSpPr txBox="1"/>
          <p:nvPr/>
        </p:nvSpPr>
        <p:spPr>
          <a:xfrm>
            <a:off x="204673" y="830273"/>
            <a:ext cx="11822486" cy="2031325"/>
          </a:xfrm>
          <a:prstGeom prst="rect">
            <a:avLst/>
          </a:prstGeom>
          <a:noFill/>
        </p:spPr>
        <p:txBody>
          <a:bodyPr wrap="square">
            <a:spAutoFit/>
          </a:bodyPr>
          <a:lstStyle/>
          <a:p>
            <a:r>
              <a:rPr lang="ja-JP" altLang="en-US" dirty="0">
                <a:solidFill>
                  <a:srgbClr val="000000"/>
                </a:solidFill>
                <a:latin typeface="BIZ UDPゴシック" panose="020B0400000000000000" pitchFamily="50" charset="-128"/>
                <a:ea typeface="BIZ UDPゴシック" panose="020B0400000000000000" pitchFamily="50" charset="-128"/>
              </a:rPr>
              <a:t>三井物産から、満鉄に移った田中は、その後満鉄の</a:t>
            </a:r>
            <a:r>
              <a:rPr lang="ja-JP" altLang="en-US" b="0" i="0" dirty="0">
                <a:solidFill>
                  <a:srgbClr val="000000"/>
                </a:solidFill>
                <a:effectLst/>
                <a:latin typeface="BIZ UDPゴシック" panose="020B0400000000000000" pitchFamily="50" charset="-128"/>
                <a:ea typeface="BIZ UDPゴシック" panose="020B0400000000000000" pitchFamily="50" charset="-128"/>
              </a:rPr>
              <a:t>顧問となり、古巣の三井物産に戻った。</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dirty="0">
                <a:solidFill>
                  <a:srgbClr val="000000"/>
                </a:solidFill>
                <a:latin typeface="BIZ UDPゴシック" panose="020B0400000000000000" pitchFamily="50" charset="-128"/>
                <a:ea typeface="BIZ UDPゴシック" panose="020B0400000000000000" pitchFamily="50" charset="-128"/>
              </a:rPr>
              <a:t>松岡洋右が、満鉄総裁に就任すると、顧問の</a:t>
            </a:r>
            <a:r>
              <a:rPr lang="ja-JP" altLang="en-US" b="0" i="0" dirty="0">
                <a:solidFill>
                  <a:srgbClr val="000000"/>
                </a:solidFill>
                <a:effectLst/>
                <a:latin typeface="BIZ UDPゴシック" panose="020B0400000000000000" pitchFamily="50" charset="-128"/>
                <a:ea typeface="BIZ UDPゴシック" panose="020B0400000000000000" pitchFamily="50" charset="-128"/>
              </a:rPr>
              <a:t>田中を調査部長として、調査部の機能拡大を企図し、満鉄の全ての調査研究組織や在外事務所は調査部が一手に統括する事にし、ここに「満鉄大調査部」が組織された。</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b="0" i="0" dirty="0">
                <a:solidFill>
                  <a:srgbClr val="000000"/>
                </a:solidFill>
                <a:effectLst/>
                <a:latin typeface="BIZ UDPゴシック" panose="020B0400000000000000" pitchFamily="50" charset="-128"/>
                <a:ea typeface="BIZ UDPゴシック" panose="020B0400000000000000" pitchFamily="50" charset="-128"/>
              </a:rPr>
              <a:t>この組織には、新たに加わった研究員を総動員し、日満支工業立地条件調査、南方作戦影響調査、世界情勢に関する調査、日満支インフレーション調査、支那抗戦力調査などが手掛けた。</a:t>
            </a:r>
            <a:endParaRPr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1A5289BE-BC65-44B4-B25B-5A83E29990CC}"/>
              </a:ext>
            </a:extLst>
          </p:cNvPr>
          <p:cNvSpPr txBox="1"/>
          <p:nvPr/>
        </p:nvSpPr>
        <p:spPr>
          <a:xfrm>
            <a:off x="625449" y="3722952"/>
            <a:ext cx="11084169"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日満支ブロック・インフレーション調査</a:t>
            </a:r>
          </a:p>
        </p:txBody>
      </p:sp>
      <p:sp>
        <p:nvSpPr>
          <p:cNvPr id="11" name="テキスト ボックス 10">
            <a:extLst>
              <a:ext uri="{FF2B5EF4-FFF2-40B4-BE49-F238E27FC236}">
                <a16:creationId xmlns:a16="http://schemas.microsoft.com/office/drawing/2014/main" id="{139F8543-9292-4EBD-BF5A-3F3AD1D691B0}"/>
              </a:ext>
            </a:extLst>
          </p:cNvPr>
          <p:cNvSpPr txBox="1"/>
          <p:nvPr/>
        </p:nvSpPr>
        <p:spPr>
          <a:xfrm>
            <a:off x="569170" y="4578791"/>
            <a:ext cx="11084169"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戦時経済調査</a:t>
            </a:r>
          </a:p>
        </p:txBody>
      </p:sp>
      <p:sp>
        <p:nvSpPr>
          <p:cNvPr id="12" name="テキスト ボックス 11">
            <a:extLst>
              <a:ext uri="{FF2B5EF4-FFF2-40B4-BE49-F238E27FC236}">
                <a16:creationId xmlns:a16="http://schemas.microsoft.com/office/drawing/2014/main" id="{215B2B9C-F0EB-4F16-82C3-8FC480C0D322}"/>
              </a:ext>
            </a:extLst>
          </p:cNvPr>
          <p:cNvSpPr txBox="1"/>
          <p:nvPr/>
        </p:nvSpPr>
        <p:spPr>
          <a:xfrm>
            <a:off x="485191" y="5479655"/>
            <a:ext cx="11084169" cy="769441"/>
          </a:xfrm>
          <a:prstGeom prst="rect">
            <a:avLst/>
          </a:prstGeom>
          <a:no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支那</a:t>
            </a:r>
            <a:r>
              <a:rPr kumimoji="1" lang="ja-JP" altLang="en-US" sz="4400" dirty="0">
                <a:latin typeface="BIZ UDPゴシック" panose="020B0400000000000000" pitchFamily="50" charset="-128"/>
                <a:ea typeface="BIZ UDPゴシック" panose="020B0400000000000000" pitchFamily="50" charset="-128"/>
              </a:rPr>
              <a:t>抗戦力調査</a:t>
            </a:r>
          </a:p>
        </p:txBody>
      </p:sp>
      <p:sp>
        <p:nvSpPr>
          <p:cNvPr id="13" name="テキスト ボックス 12">
            <a:extLst>
              <a:ext uri="{FF2B5EF4-FFF2-40B4-BE49-F238E27FC236}">
                <a16:creationId xmlns:a16="http://schemas.microsoft.com/office/drawing/2014/main" id="{AB629EFB-F448-497E-BB1E-CAF75204FE3F}"/>
              </a:ext>
            </a:extLst>
          </p:cNvPr>
          <p:cNvSpPr txBox="1"/>
          <p:nvPr/>
        </p:nvSpPr>
        <p:spPr>
          <a:xfrm>
            <a:off x="3648268" y="3061513"/>
            <a:ext cx="4898572" cy="523220"/>
          </a:xfrm>
          <a:prstGeom prst="rect">
            <a:avLst/>
          </a:prstGeom>
          <a:solidFill>
            <a:schemeClr val="bg1"/>
          </a:solidFill>
          <a:effectLst>
            <a:glow rad="228600">
              <a:schemeClr val="accent1">
                <a:satMod val="175000"/>
                <a:alpha val="40000"/>
              </a:schemeClr>
            </a:glow>
          </a:effectLst>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満鉄調査部の「三大綜合調査」</a:t>
            </a:r>
            <a:endParaRPr kumimoji="1" lang="ja-JP" altLang="en-US" sz="2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10565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325196"/>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満鉄調査部と中国共産党</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A5D2152-A772-AD06-C8EA-34E602EBD74E}"/>
              </a:ext>
            </a:extLst>
          </p:cNvPr>
          <p:cNvSpPr txBox="1"/>
          <p:nvPr/>
        </p:nvSpPr>
        <p:spPr>
          <a:xfrm>
            <a:off x="9419861" y="2684584"/>
            <a:ext cx="1764321" cy="400110"/>
          </a:xfrm>
          <a:prstGeom prst="rect">
            <a:avLst/>
          </a:prstGeom>
          <a:noFill/>
        </p:spPr>
        <p:txBody>
          <a:bodyPr wrap="square" rtlCol="0">
            <a:spAutoFit/>
          </a:bodyPr>
          <a:lstStyle/>
          <a:p>
            <a:pPr algn="ctr"/>
            <a:r>
              <a:rPr kumimoji="1" lang="ja-JP" altLang="en-US" sz="2000" b="1" dirty="0"/>
              <a:t>毛沢東</a:t>
            </a:r>
            <a:r>
              <a:rPr kumimoji="1" lang="ja-JP" altLang="en-US" sz="2000" dirty="0"/>
              <a:t>＠延安</a:t>
            </a:r>
          </a:p>
        </p:txBody>
      </p:sp>
      <p:sp>
        <p:nvSpPr>
          <p:cNvPr id="5" name="正方形/長方形 4">
            <a:extLst>
              <a:ext uri="{FF2B5EF4-FFF2-40B4-BE49-F238E27FC236}">
                <a16:creationId xmlns:a16="http://schemas.microsoft.com/office/drawing/2014/main" id="{71E207BC-2FDB-5243-8DB2-0E4509B0555D}"/>
              </a:ext>
            </a:extLst>
          </p:cNvPr>
          <p:cNvSpPr/>
          <p:nvPr/>
        </p:nvSpPr>
        <p:spPr>
          <a:xfrm>
            <a:off x="2667002" y="1905000"/>
            <a:ext cx="2262554" cy="707886"/>
          </a:xfrm>
          <a:prstGeom prst="rect">
            <a:avLst/>
          </a:prstGeom>
          <a:solidFill>
            <a:schemeClr val="accent5">
              <a:lumMod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ea typeface="BIZ UDPゴシック" panose="020B0400000000000000" pitchFamily="50" charset="-128"/>
              </a:rPr>
              <a:t>満鉄調査部</a:t>
            </a:r>
          </a:p>
        </p:txBody>
      </p:sp>
      <p:sp>
        <p:nvSpPr>
          <p:cNvPr id="6" name="テキスト ボックス 5">
            <a:extLst>
              <a:ext uri="{FF2B5EF4-FFF2-40B4-BE49-F238E27FC236}">
                <a16:creationId xmlns:a16="http://schemas.microsoft.com/office/drawing/2014/main" id="{66BCDBE0-7B02-0949-153C-2413613C4F78}"/>
              </a:ext>
            </a:extLst>
          </p:cNvPr>
          <p:cNvSpPr txBox="1"/>
          <p:nvPr/>
        </p:nvSpPr>
        <p:spPr>
          <a:xfrm>
            <a:off x="3221772" y="2653805"/>
            <a:ext cx="1242647" cy="400110"/>
          </a:xfrm>
          <a:prstGeom prst="rect">
            <a:avLst/>
          </a:prstGeom>
          <a:noFill/>
        </p:spPr>
        <p:txBody>
          <a:bodyPr wrap="square" rtlCol="0">
            <a:spAutoFit/>
          </a:bodyPr>
          <a:lstStyle/>
          <a:p>
            <a:pPr algn="ctr"/>
            <a:r>
              <a:rPr lang="ja-JP" altLang="en-US" sz="2000" b="1" dirty="0">
                <a:latin typeface="BIZ UDPゴシック" panose="020B0400000000000000" pitchFamily="50" charset="-128"/>
                <a:ea typeface="BIZ UDPゴシック" panose="020B0400000000000000" pitchFamily="50" charset="-128"/>
              </a:rPr>
              <a:t>中西功</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C9E3DD0-5C9A-8A33-22E9-C1C06781FD20}"/>
              </a:ext>
            </a:extLst>
          </p:cNvPr>
          <p:cNvSpPr txBox="1"/>
          <p:nvPr/>
        </p:nvSpPr>
        <p:spPr>
          <a:xfrm>
            <a:off x="2294791" y="5435740"/>
            <a:ext cx="3171092" cy="230832"/>
          </a:xfrm>
          <a:prstGeom prst="rect">
            <a:avLst/>
          </a:prstGeom>
          <a:noFill/>
        </p:spPr>
        <p:txBody>
          <a:bodyPr wrap="square">
            <a:spAutoFit/>
          </a:bodyPr>
          <a:lstStyle/>
          <a:p>
            <a:r>
              <a:rPr lang="en-US" altLang="ja-JP" sz="900" dirty="0">
                <a:latin typeface="Amasis MT Pro Black" panose="02040A04050005020304" pitchFamily="18" charset="0"/>
              </a:rPr>
              <a:t>https://kknews.cc/zh-hk/history/5vvvo8l.html</a:t>
            </a:r>
            <a:endParaRPr lang="ja-JP" altLang="en-US" sz="900" dirty="0">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ACD6B8DF-17C0-8D10-0792-ECC2723CA8A7}"/>
              </a:ext>
            </a:extLst>
          </p:cNvPr>
          <p:cNvSpPr txBox="1"/>
          <p:nvPr/>
        </p:nvSpPr>
        <p:spPr>
          <a:xfrm>
            <a:off x="152399" y="622480"/>
            <a:ext cx="2414954" cy="92333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日本陸軍</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支那派遣軍</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南京総軍司令部</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11" name="コネクタ: カギ線 10">
            <a:extLst>
              <a:ext uri="{FF2B5EF4-FFF2-40B4-BE49-F238E27FC236}">
                <a16:creationId xmlns:a16="http://schemas.microsoft.com/office/drawing/2014/main" id="{6A8F8E64-0FD9-B82F-68DC-F925C89A0984}"/>
              </a:ext>
            </a:extLst>
          </p:cNvPr>
          <p:cNvCxnSpPr>
            <a:cxnSpLocks/>
            <a:stCxn id="9" idx="2"/>
            <a:endCxn id="17" idx="1"/>
          </p:cNvCxnSpPr>
          <p:nvPr/>
        </p:nvCxnSpPr>
        <p:spPr>
          <a:xfrm rot="16200000" flipH="1">
            <a:off x="707931" y="2197754"/>
            <a:ext cx="2699305" cy="13954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BE794024-C632-38F7-0C71-FD4250578FA8}"/>
              </a:ext>
            </a:extLst>
          </p:cNvPr>
          <p:cNvPicPr>
            <a:picLocks noChangeAspect="1"/>
          </p:cNvPicPr>
          <p:nvPr/>
        </p:nvPicPr>
        <p:blipFill>
          <a:blip r:embed="rId2"/>
          <a:stretch>
            <a:fillRect/>
          </a:stretch>
        </p:blipFill>
        <p:spPr>
          <a:xfrm>
            <a:off x="2755291" y="3054490"/>
            <a:ext cx="2085975" cy="2381250"/>
          </a:xfrm>
          <a:prstGeom prst="rect">
            <a:avLst/>
          </a:prstGeom>
        </p:spPr>
      </p:pic>
      <p:sp>
        <p:nvSpPr>
          <p:cNvPr id="20" name="テキスト ボックス 19">
            <a:extLst>
              <a:ext uri="{FF2B5EF4-FFF2-40B4-BE49-F238E27FC236}">
                <a16:creationId xmlns:a16="http://schemas.microsoft.com/office/drawing/2014/main" id="{059417BE-4563-4EED-EA31-2B125DD12CA9}"/>
              </a:ext>
            </a:extLst>
          </p:cNvPr>
          <p:cNvSpPr txBox="1"/>
          <p:nvPr/>
        </p:nvSpPr>
        <p:spPr>
          <a:xfrm>
            <a:off x="5521869" y="1949664"/>
            <a:ext cx="3169385" cy="954107"/>
          </a:xfrm>
          <a:prstGeom prst="rect">
            <a:avLst/>
          </a:prstGeom>
          <a:noFill/>
        </p:spPr>
        <p:txBody>
          <a:bodyPr wrap="square" rtlCol="0">
            <a:spAutoFit/>
          </a:bodyPr>
          <a:lstStyle/>
          <a:p>
            <a:pPr algn="ctr"/>
            <a:r>
              <a:rPr lang="ja-JP" altLang="en-US" sz="2800" dirty="0">
                <a:latin typeface="BIZ UDP明朝 Medium" panose="02020500000000000000" pitchFamily="18" charset="-128"/>
                <a:ea typeface="BIZ UDP明朝 Medium" panose="02020500000000000000" pitchFamily="18" charset="-128"/>
              </a:rPr>
              <a:t>中共特務の創始者</a:t>
            </a:r>
            <a:endParaRPr kumimoji="1" lang="en-US" altLang="ja-JP" sz="2800" dirty="0">
              <a:latin typeface="BIZ UDP明朝 Medium" panose="02020500000000000000" pitchFamily="18" charset="-128"/>
              <a:ea typeface="BIZ UDP明朝 Medium" panose="02020500000000000000" pitchFamily="18" charset="-128"/>
            </a:endParaRPr>
          </a:p>
          <a:p>
            <a:pPr algn="ctr"/>
            <a:r>
              <a:rPr kumimoji="1" lang="ja-JP" altLang="en-US" sz="2800" b="1" dirty="0"/>
              <a:t>周恩来</a:t>
            </a:r>
          </a:p>
        </p:txBody>
      </p:sp>
      <p:sp>
        <p:nvSpPr>
          <p:cNvPr id="21" name="テキスト ボックス 20">
            <a:extLst>
              <a:ext uri="{FF2B5EF4-FFF2-40B4-BE49-F238E27FC236}">
                <a16:creationId xmlns:a16="http://schemas.microsoft.com/office/drawing/2014/main" id="{CAED69E7-3FC8-77FC-DE9F-320954B575C5}"/>
              </a:ext>
            </a:extLst>
          </p:cNvPr>
          <p:cNvSpPr txBox="1"/>
          <p:nvPr/>
        </p:nvSpPr>
        <p:spPr>
          <a:xfrm>
            <a:off x="6282338" y="3991924"/>
            <a:ext cx="1606061" cy="523220"/>
          </a:xfrm>
          <a:prstGeom prst="rect">
            <a:avLst/>
          </a:prstGeom>
          <a:noFill/>
        </p:spPr>
        <p:txBody>
          <a:bodyPr wrap="square" rtlCol="0">
            <a:spAutoFit/>
          </a:bodyPr>
          <a:lstStyle/>
          <a:p>
            <a:pPr algn="ctr"/>
            <a:r>
              <a:rPr kumimoji="1" lang="ja-JP" altLang="en-US" sz="2800" b="1" dirty="0"/>
              <a:t>李徳生</a:t>
            </a:r>
          </a:p>
        </p:txBody>
      </p:sp>
      <p:pic>
        <p:nvPicPr>
          <p:cNvPr id="22" name="図 21">
            <a:extLst>
              <a:ext uri="{FF2B5EF4-FFF2-40B4-BE49-F238E27FC236}">
                <a16:creationId xmlns:a16="http://schemas.microsoft.com/office/drawing/2014/main" id="{93C36F1F-542F-7D2F-3176-8617E79A7673}"/>
              </a:ext>
            </a:extLst>
          </p:cNvPr>
          <p:cNvPicPr>
            <a:picLocks noChangeAspect="1"/>
          </p:cNvPicPr>
          <p:nvPr/>
        </p:nvPicPr>
        <p:blipFill>
          <a:blip r:embed="rId3"/>
          <a:stretch>
            <a:fillRect/>
          </a:stretch>
        </p:blipFill>
        <p:spPr>
          <a:xfrm>
            <a:off x="9171343" y="3053916"/>
            <a:ext cx="2217628" cy="2922456"/>
          </a:xfrm>
          <a:prstGeom prst="rect">
            <a:avLst/>
          </a:prstGeom>
        </p:spPr>
      </p:pic>
      <p:cxnSp>
        <p:nvCxnSpPr>
          <p:cNvPr id="24" name="直線矢印コネクタ 23">
            <a:extLst>
              <a:ext uri="{FF2B5EF4-FFF2-40B4-BE49-F238E27FC236}">
                <a16:creationId xmlns:a16="http://schemas.microsoft.com/office/drawing/2014/main" id="{D683B6FC-182F-10A5-F303-3A7A31EDE042}"/>
              </a:ext>
            </a:extLst>
          </p:cNvPr>
          <p:cNvCxnSpPr>
            <a:cxnSpLocks/>
            <a:stCxn id="17" idx="3"/>
          </p:cNvCxnSpPr>
          <p:nvPr/>
        </p:nvCxnSpPr>
        <p:spPr>
          <a:xfrm flipV="1">
            <a:off x="4841266" y="4229795"/>
            <a:ext cx="1619486" cy="153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53A91CE0-07DA-58F4-6CAC-351005C7D387}"/>
              </a:ext>
            </a:extLst>
          </p:cNvPr>
          <p:cNvCxnSpPr>
            <a:cxnSpLocks/>
          </p:cNvCxnSpPr>
          <p:nvPr/>
        </p:nvCxnSpPr>
        <p:spPr>
          <a:xfrm flipV="1">
            <a:off x="7643082" y="4237455"/>
            <a:ext cx="1528261" cy="7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7F8A00A-7732-C372-A5E3-908540909184}"/>
              </a:ext>
            </a:extLst>
          </p:cNvPr>
          <p:cNvCxnSpPr>
            <a:cxnSpLocks/>
            <a:endCxn id="21" idx="0"/>
          </p:cNvCxnSpPr>
          <p:nvPr/>
        </p:nvCxnSpPr>
        <p:spPr>
          <a:xfrm>
            <a:off x="7085369" y="2839510"/>
            <a:ext cx="0" cy="1152414"/>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69" name="テキスト ボックス 7168">
            <a:extLst>
              <a:ext uri="{FF2B5EF4-FFF2-40B4-BE49-F238E27FC236}">
                <a16:creationId xmlns:a16="http://schemas.microsoft.com/office/drawing/2014/main" id="{26BA8E64-3A8E-E4C6-50B7-88B5896E86C7}"/>
              </a:ext>
            </a:extLst>
          </p:cNvPr>
          <p:cNvSpPr txBox="1"/>
          <p:nvPr/>
        </p:nvSpPr>
        <p:spPr>
          <a:xfrm>
            <a:off x="5651009" y="4753015"/>
            <a:ext cx="2825261" cy="1323439"/>
          </a:xfrm>
          <a:prstGeom prst="rect">
            <a:avLst/>
          </a:prstGeom>
          <a:noFill/>
        </p:spPr>
        <p:txBody>
          <a:bodyPr wrap="square" rtlCol="0">
            <a:spAutoFit/>
          </a:bodyPr>
          <a:lstStyle/>
          <a:p>
            <a:pPr algn="ctr"/>
            <a:r>
              <a:rPr kumimoji="1" lang="en-US" altLang="ja-JP" sz="2000" dirty="0">
                <a:latin typeface="BIZ UDPゴシック" panose="020B0400000000000000" pitchFamily="50" charset="-128"/>
                <a:ea typeface="BIZ UDPゴシック" panose="020B0400000000000000" pitchFamily="50" charset="-128"/>
              </a:rPr>
              <a:t>『</a:t>
            </a:r>
            <a:r>
              <a:rPr kumimoji="1" lang="ja-JP" altLang="en-US" sz="2000" dirty="0">
                <a:latin typeface="BIZ UDPゴシック" panose="020B0400000000000000" pitchFamily="50" charset="-128"/>
                <a:ea typeface="BIZ UDPゴシック" panose="020B0400000000000000" pitchFamily="50" charset="-128"/>
              </a:rPr>
              <a:t>支那抗戦力調査</a:t>
            </a:r>
            <a:r>
              <a:rPr kumimoji="1" lang="en-US" altLang="ja-JP" sz="2000" dirty="0">
                <a:latin typeface="BIZ UDPゴシック" panose="020B0400000000000000" pitchFamily="50" charset="-128"/>
                <a:ea typeface="BIZ UDPゴシック" panose="020B0400000000000000" pitchFamily="50" charset="-128"/>
              </a:rPr>
              <a:t>』</a:t>
            </a:r>
          </a:p>
          <a:p>
            <a:pPr algn="ctr"/>
            <a:r>
              <a:rPr lang="ja-JP" altLang="en-US" sz="2000" dirty="0">
                <a:latin typeface="BIZ UDPゴシック" panose="020B0400000000000000" pitchFamily="50" charset="-128"/>
                <a:ea typeface="BIZ UDPゴシック" panose="020B0400000000000000" pitchFamily="50" charset="-128"/>
              </a:rPr>
              <a:t>満鉄調査月報</a:t>
            </a:r>
            <a:endParaRPr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北京満鉄月報</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満鉄支那月誌</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7171" name="テキスト ボックス 7170">
            <a:extLst>
              <a:ext uri="{FF2B5EF4-FFF2-40B4-BE49-F238E27FC236}">
                <a16:creationId xmlns:a16="http://schemas.microsoft.com/office/drawing/2014/main" id="{ECC168A7-0679-BE71-57E0-3135836EE46B}"/>
              </a:ext>
            </a:extLst>
          </p:cNvPr>
          <p:cNvSpPr txBox="1"/>
          <p:nvPr/>
        </p:nvSpPr>
        <p:spPr>
          <a:xfrm>
            <a:off x="2422710" y="5666572"/>
            <a:ext cx="2751135" cy="707886"/>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中国共産党員</a:t>
            </a:r>
            <a:endParaRPr kumimoji="1" lang="en-US" altLang="ja-JP" sz="2000" b="1" dirty="0">
              <a:latin typeface="BIZ UDPゴシック" panose="020B0400000000000000" pitchFamily="50" charset="-128"/>
              <a:ea typeface="BIZ UDPゴシック" panose="020B0400000000000000" pitchFamily="50" charset="-128"/>
            </a:endParaRPr>
          </a:p>
          <a:p>
            <a:pPr algn="ctr"/>
            <a:r>
              <a:rPr lang="ja-JP" altLang="en-US" sz="2000" b="1" dirty="0">
                <a:latin typeface="BIZ UDPゴシック" panose="020B0400000000000000" pitchFamily="50" charset="-128"/>
                <a:ea typeface="BIZ UDPゴシック" panose="020B0400000000000000" pitchFamily="50" charset="-128"/>
              </a:rPr>
              <a:t>戦後は参議院議員</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0C6FBA76-886A-4F1B-A1C1-FEEE6FCE8B9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13" name="図 12">
            <a:extLst>
              <a:ext uri="{FF2B5EF4-FFF2-40B4-BE49-F238E27FC236}">
                <a16:creationId xmlns:a16="http://schemas.microsoft.com/office/drawing/2014/main" id="{015A7CCB-C24F-44F7-BB33-A17A150A50D0}"/>
              </a:ext>
            </a:extLst>
          </p:cNvPr>
          <p:cNvPicPr>
            <a:picLocks noChangeAspect="1"/>
          </p:cNvPicPr>
          <p:nvPr/>
        </p:nvPicPr>
        <p:blipFill>
          <a:blip r:embed="rId4"/>
          <a:stretch>
            <a:fillRect/>
          </a:stretch>
        </p:blipFill>
        <p:spPr>
          <a:xfrm>
            <a:off x="9419861" y="127433"/>
            <a:ext cx="1569100" cy="2485453"/>
          </a:xfrm>
          <a:prstGeom prst="rect">
            <a:avLst/>
          </a:prstGeom>
        </p:spPr>
      </p:pic>
      <p:sp>
        <p:nvSpPr>
          <p:cNvPr id="3" name="正方形/長方形 2">
            <a:extLst>
              <a:ext uri="{FF2B5EF4-FFF2-40B4-BE49-F238E27FC236}">
                <a16:creationId xmlns:a16="http://schemas.microsoft.com/office/drawing/2014/main" id="{23EE2F4D-736E-2F97-A0A1-87CFE881CDA2}"/>
              </a:ext>
            </a:extLst>
          </p:cNvPr>
          <p:cNvSpPr/>
          <p:nvPr/>
        </p:nvSpPr>
        <p:spPr>
          <a:xfrm>
            <a:off x="9174545" y="5666572"/>
            <a:ext cx="2217628" cy="70788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ea typeface="BIZ UDPゴシック" panose="020B0400000000000000" pitchFamily="50" charset="-128"/>
              </a:rPr>
              <a:t>中国共産党</a:t>
            </a:r>
          </a:p>
        </p:txBody>
      </p:sp>
      <p:sp>
        <p:nvSpPr>
          <p:cNvPr id="25" name="テキスト ボックス 24">
            <a:extLst>
              <a:ext uri="{FF2B5EF4-FFF2-40B4-BE49-F238E27FC236}">
                <a16:creationId xmlns:a16="http://schemas.microsoft.com/office/drawing/2014/main" id="{DFCD7B97-936F-40B2-A87D-678243034B56}"/>
              </a:ext>
            </a:extLst>
          </p:cNvPr>
          <p:cNvSpPr txBox="1"/>
          <p:nvPr/>
        </p:nvSpPr>
        <p:spPr>
          <a:xfrm>
            <a:off x="110106" y="4718943"/>
            <a:ext cx="2552622" cy="400110"/>
          </a:xfrm>
          <a:prstGeom prst="rect">
            <a:avLst/>
          </a:prstGeom>
          <a:noFill/>
        </p:spPr>
        <p:txBody>
          <a:bodyPr wrap="square" rtlCol="0">
            <a:spAutoFit/>
          </a:bodyPr>
          <a:lstStyle/>
          <a:p>
            <a:pPr algn="ctr"/>
            <a:r>
              <a:rPr lang="ja-JP" altLang="en-US" sz="2000" b="1" dirty="0">
                <a:latin typeface="BIZ UDPゴシック" panose="020B0400000000000000" pitchFamily="50" charset="-128"/>
                <a:ea typeface="BIZ UDPゴシック" panose="020B0400000000000000" pitchFamily="50" charset="-128"/>
              </a:rPr>
              <a:t>東亜同文書院（上海）</a:t>
            </a:r>
            <a:endParaRPr kumimoji="1" lang="ja-JP" altLang="en-US" sz="2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10400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325196"/>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満鉄調査部とゾルゲ事件</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6BCDBE0-7B02-0949-153C-2413613C4F78}"/>
              </a:ext>
            </a:extLst>
          </p:cNvPr>
          <p:cNvSpPr txBox="1"/>
          <p:nvPr/>
        </p:nvSpPr>
        <p:spPr>
          <a:xfrm>
            <a:off x="6231476" y="2016484"/>
            <a:ext cx="1242647" cy="400110"/>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尾崎秀実</a:t>
            </a:r>
          </a:p>
        </p:txBody>
      </p:sp>
      <p:sp>
        <p:nvSpPr>
          <p:cNvPr id="19" name="テキスト ボックス 18">
            <a:extLst>
              <a:ext uri="{FF2B5EF4-FFF2-40B4-BE49-F238E27FC236}">
                <a16:creationId xmlns:a16="http://schemas.microsoft.com/office/drawing/2014/main" id="{0C6FBA76-886A-4F1B-A1C1-FEEE6FCE8B9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6146" name="Picture 2" descr="リヒャルト・ゾルゲ - Wikipedia">
            <a:extLst>
              <a:ext uri="{FF2B5EF4-FFF2-40B4-BE49-F238E27FC236}">
                <a16:creationId xmlns:a16="http://schemas.microsoft.com/office/drawing/2014/main" id="{0CA673DE-76A5-48D1-833F-FA4788B39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850" y="2416594"/>
            <a:ext cx="1258078" cy="20380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ゾルゲ事件文書：スパイ浸透矮小化へ走る 各省が修正要求 | 毎日新聞">
            <a:extLst>
              <a:ext uri="{FF2B5EF4-FFF2-40B4-BE49-F238E27FC236}">
                <a16:creationId xmlns:a16="http://schemas.microsoft.com/office/drawing/2014/main" id="{EA36AB4A-69A6-47EB-9F45-B05EBEC4A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128" y="2416594"/>
            <a:ext cx="1335345" cy="202481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D060A009-9C71-4A3C-8243-CA80FAC4985D}"/>
              </a:ext>
            </a:extLst>
          </p:cNvPr>
          <p:cNvSpPr txBox="1"/>
          <p:nvPr/>
        </p:nvSpPr>
        <p:spPr>
          <a:xfrm>
            <a:off x="4740456" y="2016484"/>
            <a:ext cx="1242647" cy="400110"/>
          </a:xfrm>
          <a:prstGeom prst="rect">
            <a:avLst/>
          </a:prstGeom>
          <a:noFill/>
        </p:spPr>
        <p:txBody>
          <a:bodyPr wrap="square" rtlCol="0">
            <a:spAutoFit/>
          </a:bodyPr>
          <a:lstStyle/>
          <a:p>
            <a:pPr algn="ctr"/>
            <a:r>
              <a:rPr lang="ja-JP" altLang="en-US" sz="2000" b="1" dirty="0">
                <a:latin typeface="BIZ UDPゴシック" panose="020B0400000000000000" pitchFamily="50" charset="-128"/>
                <a:ea typeface="BIZ UDPゴシック" panose="020B0400000000000000" pitchFamily="50" charset="-128"/>
              </a:rPr>
              <a:t>ゾルゲ</a:t>
            </a:r>
            <a:endParaRPr kumimoji="1" lang="ja-JP" altLang="en-US" sz="2000" b="1" dirty="0">
              <a:latin typeface="BIZ UDPゴシック" panose="020B0400000000000000" pitchFamily="50" charset="-128"/>
              <a:ea typeface="BIZ UDPゴシック" panose="020B0400000000000000" pitchFamily="50" charset="-128"/>
            </a:endParaRPr>
          </a:p>
        </p:txBody>
      </p:sp>
      <p:pic>
        <p:nvPicPr>
          <p:cNvPr id="6150" name="Picture 6" descr="返還前の香港と中国共産党_内藤証券投資調査部のキーマンが見た「中国株の底流」 | 研修医・医師向けコンテンツサイト Doctor's Gate">
            <a:extLst>
              <a:ext uri="{FF2B5EF4-FFF2-40B4-BE49-F238E27FC236}">
                <a16:creationId xmlns:a16="http://schemas.microsoft.com/office/drawing/2014/main" id="{86D7BBFD-34FB-407A-ABF4-27B8A662D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6202" y="747269"/>
            <a:ext cx="1480847" cy="1949278"/>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BCB1791D-EA2D-4CD4-A13B-25A524D5E642}"/>
              </a:ext>
            </a:extLst>
          </p:cNvPr>
          <p:cNvSpPr txBox="1"/>
          <p:nvPr/>
        </p:nvSpPr>
        <p:spPr>
          <a:xfrm>
            <a:off x="10445301" y="446080"/>
            <a:ext cx="1242647"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周恩来</a:t>
            </a:r>
          </a:p>
        </p:txBody>
      </p:sp>
      <p:cxnSp>
        <p:nvCxnSpPr>
          <p:cNvPr id="10" name="直線矢印コネクタ 9">
            <a:extLst>
              <a:ext uri="{FF2B5EF4-FFF2-40B4-BE49-F238E27FC236}">
                <a16:creationId xmlns:a16="http://schemas.microsoft.com/office/drawing/2014/main" id="{82625E2C-4B84-412F-BD8D-D23D027D0B25}"/>
              </a:ext>
            </a:extLst>
          </p:cNvPr>
          <p:cNvCxnSpPr>
            <a:cxnSpLocks/>
          </p:cNvCxnSpPr>
          <p:nvPr/>
        </p:nvCxnSpPr>
        <p:spPr>
          <a:xfrm>
            <a:off x="3433666" y="2696547"/>
            <a:ext cx="126818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54" name="Picture 10" descr="武藤章 - Wikipedia">
            <a:extLst>
              <a:ext uri="{FF2B5EF4-FFF2-40B4-BE49-F238E27FC236}">
                <a16:creationId xmlns:a16="http://schemas.microsoft.com/office/drawing/2014/main" id="{8F44BE9D-8304-4D55-81C8-0D227085D1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819" y="4025346"/>
            <a:ext cx="1480847" cy="1966869"/>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425AECDB-803F-4936-900F-EEABC4129DAE}"/>
              </a:ext>
            </a:extLst>
          </p:cNvPr>
          <p:cNvSpPr txBox="1"/>
          <p:nvPr/>
        </p:nvSpPr>
        <p:spPr>
          <a:xfrm>
            <a:off x="1931982" y="3734148"/>
            <a:ext cx="1577181"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参謀本部・陸軍部</a:t>
            </a:r>
          </a:p>
        </p:txBody>
      </p:sp>
      <p:cxnSp>
        <p:nvCxnSpPr>
          <p:cNvPr id="14" name="直線矢印コネクタ 13">
            <a:extLst>
              <a:ext uri="{FF2B5EF4-FFF2-40B4-BE49-F238E27FC236}">
                <a16:creationId xmlns:a16="http://schemas.microsoft.com/office/drawing/2014/main" id="{98047908-E53B-45D5-A820-E3402C357826}"/>
              </a:ext>
            </a:extLst>
          </p:cNvPr>
          <p:cNvCxnSpPr>
            <a:cxnSpLocks/>
          </p:cNvCxnSpPr>
          <p:nvPr/>
        </p:nvCxnSpPr>
        <p:spPr>
          <a:xfrm flipV="1">
            <a:off x="3410491" y="4217437"/>
            <a:ext cx="1291359" cy="93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1A5A1654-A84C-4A9F-95B9-BA91084EF872}"/>
              </a:ext>
            </a:extLst>
          </p:cNvPr>
          <p:cNvSpPr txBox="1"/>
          <p:nvPr/>
        </p:nvSpPr>
        <p:spPr>
          <a:xfrm>
            <a:off x="1595371" y="5992215"/>
            <a:ext cx="2195740"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開戦時、軍務局長だった</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武藤章は</a:t>
            </a:r>
            <a:r>
              <a:rPr kumimoji="1" lang="en-US" altLang="ja-JP" sz="1400" dirty="0">
                <a:latin typeface="BIZ UDPゴシック" panose="020B0400000000000000" pitchFamily="50" charset="-128"/>
                <a:ea typeface="BIZ UDPゴシック" panose="020B0400000000000000" pitchFamily="50" charset="-128"/>
              </a:rPr>
              <a:t>A</a:t>
            </a:r>
            <a:r>
              <a:rPr kumimoji="1" lang="ja-JP" altLang="en-US" sz="1400" dirty="0">
                <a:latin typeface="BIZ UDPゴシック" panose="020B0400000000000000" pitchFamily="50" charset="-128"/>
                <a:ea typeface="BIZ UDPゴシック" panose="020B0400000000000000" pitchFamily="50" charset="-128"/>
              </a:rPr>
              <a:t>級戦犯</a:t>
            </a:r>
          </a:p>
        </p:txBody>
      </p:sp>
      <p:pic>
        <p:nvPicPr>
          <p:cNvPr id="35" name="図 34">
            <a:extLst>
              <a:ext uri="{FF2B5EF4-FFF2-40B4-BE49-F238E27FC236}">
                <a16:creationId xmlns:a16="http://schemas.microsoft.com/office/drawing/2014/main" id="{0FB1621B-6804-460C-A911-058B713A772F}"/>
              </a:ext>
            </a:extLst>
          </p:cNvPr>
          <p:cNvPicPr>
            <a:picLocks noChangeAspect="1"/>
          </p:cNvPicPr>
          <p:nvPr/>
        </p:nvPicPr>
        <p:blipFill>
          <a:blip r:embed="rId6"/>
          <a:stretch>
            <a:fillRect/>
          </a:stretch>
        </p:blipFill>
        <p:spPr>
          <a:xfrm>
            <a:off x="8494099" y="4662300"/>
            <a:ext cx="1480847" cy="1690465"/>
          </a:xfrm>
          <a:prstGeom prst="rect">
            <a:avLst/>
          </a:prstGeom>
        </p:spPr>
      </p:pic>
      <p:cxnSp>
        <p:nvCxnSpPr>
          <p:cNvPr id="16" name="コネクタ: カギ線 15">
            <a:extLst>
              <a:ext uri="{FF2B5EF4-FFF2-40B4-BE49-F238E27FC236}">
                <a16:creationId xmlns:a16="http://schemas.microsoft.com/office/drawing/2014/main" id="{32C45067-8108-4455-AE77-D8AD3D54FDD1}"/>
              </a:ext>
            </a:extLst>
          </p:cNvPr>
          <p:cNvCxnSpPr>
            <a:stCxn id="6148" idx="2"/>
            <a:endCxn id="35" idx="1"/>
          </p:cNvCxnSpPr>
          <p:nvPr/>
        </p:nvCxnSpPr>
        <p:spPr>
          <a:xfrm rot="16200000" flipH="1">
            <a:off x="7140387" y="4153820"/>
            <a:ext cx="1066127" cy="164129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00669E07-3A62-4F34-9565-67F1318F1943}"/>
              </a:ext>
            </a:extLst>
          </p:cNvPr>
          <p:cNvCxnSpPr>
            <a:cxnSpLocks/>
            <a:stCxn id="35" idx="0"/>
            <a:endCxn id="6150" idx="2"/>
          </p:cNvCxnSpPr>
          <p:nvPr/>
        </p:nvCxnSpPr>
        <p:spPr>
          <a:xfrm rot="5400000" flipH="1" flipV="1">
            <a:off x="9167698" y="2763373"/>
            <a:ext cx="1965753" cy="183210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56" name="Picture 12" descr="オイゲン・オット - Wikipedia">
            <a:extLst>
              <a:ext uri="{FF2B5EF4-FFF2-40B4-BE49-F238E27FC236}">
                <a16:creationId xmlns:a16="http://schemas.microsoft.com/office/drawing/2014/main" id="{959F6426-C50E-4977-AFD1-0D77388F54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0656" y="1441755"/>
            <a:ext cx="1379835" cy="2023758"/>
          </a:xfrm>
          <a:prstGeom prst="rect">
            <a:avLst/>
          </a:prstGeom>
          <a:noFill/>
          <a:extLst>
            <a:ext uri="{909E8E84-426E-40DD-AFC4-6F175D3DCCD1}">
              <a14:hiddenFill xmlns:a14="http://schemas.microsoft.com/office/drawing/2010/main">
                <a:solidFill>
                  <a:srgbClr val="FFFFFF"/>
                </a:solidFill>
              </a14:hiddenFill>
            </a:ext>
          </a:extLst>
        </p:spPr>
      </p:pic>
      <p:sp>
        <p:nvSpPr>
          <p:cNvPr id="41" name="テキスト ボックス 40">
            <a:extLst>
              <a:ext uri="{FF2B5EF4-FFF2-40B4-BE49-F238E27FC236}">
                <a16:creationId xmlns:a16="http://schemas.microsoft.com/office/drawing/2014/main" id="{9A423377-BD54-4F98-AB75-47B85363EEEE}"/>
              </a:ext>
            </a:extLst>
          </p:cNvPr>
          <p:cNvSpPr txBox="1"/>
          <p:nvPr/>
        </p:nvSpPr>
        <p:spPr>
          <a:xfrm>
            <a:off x="1806509" y="1129715"/>
            <a:ext cx="1829449"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オットー独逸大使</a:t>
            </a:r>
          </a:p>
        </p:txBody>
      </p:sp>
      <p:sp>
        <p:nvSpPr>
          <p:cNvPr id="30" name="四角形: 角を丸くする 29">
            <a:extLst>
              <a:ext uri="{FF2B5EF4-FFF2-40B4-BE49-F238E27FC236}">
                <a16:creationId xmlns:a16="http://schemas.microsoft.com/office/drawing/2014/main" id="{5F3B6753-A6DF-45E1-8E9A-32C7C1D9B069}"/>
              </a:ext>
            </a:extLst>
          </p:cNvPr>
          <p:cNvSpPr/>
          <p:nvPr/>
        </p:nvSpPr>
        <p:spPr>
          <a:xfrm>
            <a:off x="8182947" y="4441405"/>
            <a:ext cx="3437796" cy="2024812"/>
          </a:xfrm>
          <a:prstGeom prst="roundRect">
            <a:avLst>
              <a:gd name="adj" fmla="val 8372"/>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58" name="Picture 14" descr="近衛文麿 - Wikipedia">
            <a:extLst>
              <a:ext uri="{FF2B5EF4-FFF2-40B4-BE49-F238E27FC236}">
                <a16:creationId xmlns:a16="http://schemas.microsoft.com/office/drawing/2014/main" id="{EEA94ECE-3C0C-4676-A524-45571BFC0E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019" y="747269"/>
            <a:ext cx="1441420" cy="194927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コネクタ: カギ線 35">
            <a:extLst>
              <a:ext uri="{FF2B5EF4-FFF2-40B4-BE49-F238E27FC236}">
                <a16:creationId xmlns:a16="http://schemas.microsoft.com/office/drawing/2014/main" id="{965B927B-6115-4289-830E-2CE482E7C5BB}"/>
              </a:ext>
            </a:extLst>
          </p:cNvPr>
          <p:cNvCxnSpPr>
            <a:stCxn id="6158" idx="2"/>
            <a:endCxn id="6148" idx="3"/>
          </p:cNvCxnSpPr>
          <p:nvPr/>
        </p:nvCxnSpPr>
        <p:spPr>
          <a:xfrm rot="5400000">
            <a:off x="8051375" y="2165645"/>
            <a:ext cx="732453" cy="1794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CCACC9D3-9E47-42FD-98FF-30433FBAF89B}"/>
              </a:ext>
            </a:extLst>
          </p:cNvPr>
          <p:cNvSpPr txBox="1"/>
          <p:nvPr/>
        </p:nvSpPr>
        <p:spPr>
          <a:xfrm>
            <a:off x="7551767" y="3421453"/>
            <a:ext cx="1129005"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内閣嘱託</a:t>
            </a:r>
          </a:p>
        </p:txBody>
      </p:sp>
      <p:sp>
        <p:nvSpPr>
          <p:cNvPr id="48" name="テキスト ボックス 47">
            <a:extLst>
              <a:ext uri="{FF2B5EF4-FFF2-40B4-BE49-F238E27FC236}">
                <a16:creationId xmlns:a16="http://schemas.microsoft.com/office/drawing/2014/main" id="{409D2C0E-0743-4AA0-9D92-B33D0E11484F}"/>
              </a:ext>
            </a:extLst>
          </p:cNvPr>
          <p:cNvSpPr txBox="1"/>
          <p:nvPr/>
        </p:nvSpPr>
        <p:spPr>
          <a:xfrm>
            <a:off x="5938074" y="1043295"/>
            <a:ext cx="1829449" cy="584775"/>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満鉄調査部長</a:t>
            </a:r>
            <a:endParaRPr kumimoji="1" lang="en-US" altLang="ja-JP" sz="1600" b="1" dirty="0">
              <a:latin typeface="BIZ UDPゴシック" panose="020B0400000000000000" pitchFamily="50" charset="-128"/>
              <a:ea typeface="BIZ UDPゴシック" panose="020B0400000000000000" pitchFamily="50" charset="-128"/>
            </a:endParaRPr>
          </a:p>
          <a:p>
            <a:pPr algn="ctr"/>
            <a:r>
              <a:rPr lang="ja-JP" altLang="en-US" sz="1600" b="1" dirty="0">
                <a:latin typeface="BIZ UDPゴシック" panose="020B0400000000000000" pitchFamily="50" charset="-128"/>
                <a:ea typeface="BIZ UDPゴシック" panose="020B0400000000000000" pitchFamily="50" charset="-128"/>
              </a:rPr>
              <a:t>田中清次郎</a:t>
            </a:r>
            <a:endParaRPr kumimoji="1" lang="ja-JP" altLang="en-US" sz="1600" b="1" dirty="0">
              <a:latin typeface="BIZ UDPゴシック" panose="020B0400000000000000" pitchFamily="50" charset="-128"/>
              <a:ea typeface="BIZ UDPゴシック" panose="020B0400000000000000" pitchFamily="50" charset="-128"/>
            </a:endParaRPr>
          </a:p>
        </p:txBody>
      </p:sp>
      <p:cxnSp>
        <p:nvCxnSpPr>
          <p:cNvPr id="39" name="直線矢印コネクタ 38">
            <a:extLst>
              <a:ext uri="{FF2B5EF4-FFF2-40B4-BE49-F238E27FC236}">
                <a16:creationId xmlns:a16="http://schemas.microsoft.com/office/drawing/2014/main" id="{2F4EEF88-62EE-47BE-83C8-8A2DE6797AF8}"/>
              </a:ext>
            </a:extLst>
          </p:cNvPr>
          <p:cNvCxnSpPr>
            <a:stCxn id="48" idx="2"/>
            <a:endCxn id="6" idx="0"/>
          </p:cNvCxnSpPr>
          <p:nvPr/>
        </p:nvCxnSpPr>
        <p:spPr>
          <a:xfrm>
            <a:off x="6852799" y="1628070"/>
            <a:ext cx="1" cy="38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18EC75D7-BFDD-4E8A-B0B3-5C592E9F5435}"/>
              </a:ext>
            </a:extLst>
          </p:cNvPr>
          <p:cNvSpPr txBox="1"/>
          <p:nvPr/>
        </p:nvSpPr>
        <p:spPr>
          <a:xfrm>
            <a:off x="10152163" y="4429043"/>
            <a:ext cx="1335883"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王学文</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西里竜夫</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6160" name="Picture 16" descr="落合学（落合道人 Ochiai-Dojin） | SSブログ">
            <a:extLst>
              <a:ext uri="{FF2B5EF4-FFF2-40B4-BE49-F238E27FC236}">
                <a16:creationId xmlns:a16="http://schemas.microsoft.com/office/drawing/2014/main" id="{2F35167C-8100-41BF-9270-97E57EA2CF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92079" y="5113169"/>
            <a:ext cx="1395968" cy="1259920"/>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D319935-F111-44E2-962F-40C476767536}"/>
              </a:ext>
            </a:extLst>
          </p:cNvPr>
          <p:cNvSpPr txBox="1"/>
          <p:nvPr/>
        </p:nvSpPr>
        <p:spPr>
          <a:xfrm>
            <a:off x="9391025" y="4162803"/>
            <a:ext cx="1410900"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東亜同文書院</a:t>
            </a:r>
          </a:p>
        </p:txBody>
      </p:sp>
      <p:sp>
        <p:nvSpPr>
          <p:cNvPr id="45" name="テキスト ボックス 44">
            <a:extLst>
              <a:ext uri="{FF2B5EF4-FFF2-40B4-BE49-F238E27FC236}">
                <a16:creationId xmlns:a16="http://schemas.microsoft.com/office/drawing/2014/main" id="{FC851CF6-E857-4A16-B1BB-ADA8491FEF07}"/>
              </a:ext>
            </a:extLst>
          </p:cNvPr>
          <p:cNvSpPr txBox="1"/>
          <p:nvPr/>
        </p:nvSpPr>
        <p:spPr>
          <a:xfrm>
            <a:off x="6613470" y="4465955"/>
            <a:ext cx="148084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満鉄特別嘱託</a:t>
            </a:r>
          </a:p>
        </p:txBody>
      </p:sp>
      <p:sp>
        <p:nvSpPr>
          <p:cNvPr id="57" name="テキスト ボックス 56">
            <a:extLst>
              <a:ext uri="{FF2B5EF4-FFF2-40B4-BE49-F238E27FC236}">
                <a16:creationId xmlns:a16="http://schemas.microsoft.com/office/drawing/2014/main" id="{0D883025-00C7-45AB-80D9-3E78D7DDC62F}"/>
              </a:ext>
            </a:extLst>
          </p:cNvPr>
          <p:cNvSpPr txBox="1"/>
          <p:nvPr/>
        </p:nvSpPr>
        <p:spPr>
          <a:xfrm>
            <a:off x="8693405" y="446081"/>
            <a:ext cx="1242647" cy="307777"/>
          </a:xfrm>
          <a:prstGeom prst="rect">
            <a:avLst/>
          </a:prstGeom>
          <a:noFill/>
        </p:spPr>
        <p:txBody>
          <a:bodyPr wrap="square" rtlCol="0">
            <a:spAutoFit/>
          </a:bodyPr>
          <a:lstStyle/>
          <a:p>
            <a:pPr algn="ctr"/>
            <a:r>
              <a:rPr lang="ja-JP" altLang="en-US" sz="1400" b="1" dirty="0">
                <a:latin typeface="BIZ UDPゴシック" panose="020B0400000000000000" pitchFamily="50" charset="-128"/>
                <a:ea typeface="BIZ UDPゴシック" panose="020B0400000000000000" pitchFamily="50" charset="-128"/>
              </a:rPr>
              <a:t>近衛文麿</a:t>
            </a:r>
            <a:endParaRPr kumimoji="1" lang="ja-JP" altLang="en-US" sz="1400" b="1" dirty="0">
              <a:latin typeface="BIZ UDPゴシック" panose="020B0400000000000000" pitchFamily="50" charset="-128"/>
              <a:ea typeface="BIZ UDPゴシック" panose="020B0400000000000000" pitchFamily="50" charset="-128"/>
            </a:endParaRPr>
          </a:p>
        </p:txBody>
      </p:sp>
      <p:pic>
        <p:nvPicPr>
          <p:cNvPr id="6162" name="Picture 18" descr="白洲次郎 : 環プロものづくり日記">
            <a:extLst>
              <a:ext uri="{FF2B5EF4-FFF2-40B4-BE49-F238E27FC236}">
                <a16:creationId xmlns:a16="http://schemas.microsoft.com/office/drawing/2014/main" id="{9E730069-F6F6-4E2E-8288-D411B15880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6359" y="4853369"/>
            <a:ext cx="1126747" cy="1656623"/>
          </a:xfrm>
          <a:prstGeom prst="rect">
            <a:avLst/>
          </a:prstGeom>
          <a:noFill/>
          <a:extLst>
            <a:ext uri="{909E8E84-426E-40DD-AFC4-6F175D3DCCD1}">
              <a14:hiddenFill xmlns:a14="http://schemas.microsoft.com/office/drawing/2010/main">
                <a:solidFill>
                  <a:srgbClr val="FFFFFF"/>
                </a:solidFill>
              </a14:hiddenFill>
            </a:ext>
          </a:extLst>
        </p:spPr>
      </p:pic>
      <p:sp>
        <p:nvSpPr>
          <p:cNvPr id="59" name="テキスト ボックス 58">
            <a:extLst>
              <a:ext uri="{FF2B5EF4-FFF2-40B4-BE49-F238E27FC236}">
                <a16:creationId xmlns:a16="http://schemas.microsoft.com/office/drawing/2014/main" id="{3A78F642-750F-4426-9E15-448C125659D3}"/>
              </a:ext>
            </a:extLst>
          </p:cNvPr>
          <p:cNvSpPr txBox="1"/>
          <p:nvPr/>
        </p:nvSpPr>
        <p:spPr>
          <a:xfrm>
            <a:off x="5668102" y="6371492"/>
            <a:ext cx="112674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白洲次郎</a:t>
            </a:r>
          </a:p>
        </p:txBody>
      </p:sp>
      <p:cxnSp>
        <p:nvCxnSpPr>
          <p:cNvPr id="47" name="直線矢印コネクタ 46">
            <a:extLst>
              <a:ext uri="{FF2B5EF4-FFF2-40B4-BE49-F238E27FC236}">
                <a16:creationId xmlns:a16="http://schemas.microsoft.com/office/drawing/2014/main" id="{60E2319E-5EEC-428D-AD8E-B067C9EC43A2}"/>
              </a:ext>
            </a:extLst>
          </p:cNvPr>
          <p:cNvCxnSpPr>
            <a:cxnSpLocks/>
          </p:cNvCxnSpPr>
          <p:nvPr/>
        </p:nvCxnSpPr>
        <p:spPr>
          <a:xfrm flipV="1">
            <a:off x="6753106" y="5832702"/>
            <a:ext cx="174099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C8BE2CD-81E7-404A-A5CE-31055F81F084}"/>
              </a:ext>
            </a:extLst>
          </p:cNvPr>
          <p:cNvSpPr txBox="1"/>
          <p:nvPr/>
        </p:nvSpPr>
        <p:spPr>
          <a:xfrm>
            <a:off x="4386821" y="1141283"/>
            <a:ext cx="1242647" cy="338554"/>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尾崎秀真</a:t>
            </a:r>
          </a:p>
        </p:txBody>
      </p:sp>
      <p:cxnSp>
        <p:nvCxnSpPr>
          <p:cNvPr id="51" name="直線矢印コネクタ 50">
            <a:extLst>
              <a:ext uri="{FF2B5EF4-FFF2-40B4-BE49-F238E27FC236}">
                <a16:creationId xmlns:a16="http://schemas.microsoft.com/office/drawing/2014/main" id="{A72E0E02-3D74-4338-8069-BE4A96C1B9CC}"/>
              </a:ext>
            </a:extLst>
          </p:cNvPr>
          <p:cNvCxnSpPr/>
          <p:nvPr/>
        </p:nvCxnSpPr>
        <p:spPr>
          <a:xfrm flipV="1">
            <a:off x="5449078" y="1323252"/>
            <a:ext cx="736050" cy="78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0F2F3BA-4751-43B6-B393-C9F03482D309}"/>
              </a:ext>
            </a:extLst>
          </p:cNvPr>
          <p:cNvCxnSpPr/>
          <p:nvPr/>
        </p:nvCxnSpPr>
        <p:spPr>
          <a:xfrm>
            <a:off x="5449078" y="1437492"/>
            <a:ext cx="895738" cy="578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ED265F62-C521-497C-945A-3A7704DAB501}"/>
              </a:ext>
            </a:extLst>
          </p:cNvPr>
          <p:cNvSpPr txBox="1"/>
          <p:nvPr/>
        </p:nvSpPr>
        <p:spPr>
          <a:xfrm>
            <a:off x="10707720" y="3004479"/>
            <a:ext cx="780326" cy="307777"/>
          </a:xfrm>
          <a:prstGeom prst="rect">
            <a:avLst/>
          </a:prstGeom>
          <a:solidFill>
            <a:schemeClr val="bg1"/>
          </a:solidFill>
        </p:spPr>
        <p:txBody>
          <a:bodyPr wrap="square" rtlCol="0">
            <a:spAutoFit/>
          </a:bodyPr>
          <a:lstStyle/>
          <a:p>
            <a:pPr algn="ctr"/>
            <a:r>
              <a:rPr lang="ja-JP" altLang="en-US" sz="1400" b="0" i="0" dirty="0">
                <a:solidFill>
                  <a:srgbClr val="4D5156"/>
                </a:solidFill>
                <a:effectLst/>
                <a:latin typeface="BIZ UDPゴシック" panose="020B0400000000000000" pitchFamily="50" charset="-128"/>
                <a:ea typeface="BIZ UDPゴシック" panose="020B0400000000000000" pitchFamily="50" charset="-128"/>
              </a:rPr>
              <a:t>潘漢年</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9" name="テキスト ボックス 68">
            <a:extLst>
              <a:ext uri="{FF2B5EF4-FFF2-40B4-BE49-F238E27FC236}">
                <a16:creationId xmlns:a16="http://schemas.microsoft.com/office/drawing/2014/main" id="{C9E2030B-37CA-41C3-A23C-0C66D4291076}"/>
              </a:ext>
            </a:extLst>
          </p:cNvPr>
          <p:cNvSpPr txBox="1"/>
          <p:nvPr/>
        </p:nvSpPr>
        <p:spPr>
          <a:xfrm>
            <a:off x="8693405" y="3856280"/>
            <a:ext cx="842481" cy="307777"/>
          </a:xfrm>
          <a:prstGeom prst="rect">
            <a:avLst/>
          </a:prstGeom>
          <a:solidFill>
            <a:schemeClr val="bg1"/>
          </a:solid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程和生</a:t>
            </a:r>
          </a:p>
        </p:txBody>
      </p:sp>
      <p:sp>
        <p:nvSpPr>
          <p:cNvPr id="70" name="テキスト ボックス 69">
            <a:extLst>
              <a:ext uri="{FF2B5EF4-FFF2-40B4-BE49-F238E27FC236}">
                <a16:creationId xmlns:a16="http://schemas.microsoft.com/office/drawing/2014/main" id="{674171AA-A883-49DC-95AD-73B0C54F4198}"/>
              </a:ext>
            </a:extLst>
          </p:cNvPr>
          <p:cNvSpPr txBox="1"/>
          <p:nvPr/>
        </p:nvSpPr>
        <p:spPr>
          <a:xfrm>
            <a:off x="9693427" y="3529214"/>
            <a:ext cx="751874" cy="307777"/>
          </a:xfrm>
          <a:prstGeom prst="rect">
            <a:avLst/>
          </a:prstGeom>
          <a:solidFill>
            <a:schemeClr val="bg1"/>
          </a:solid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呉紀光</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4" name="テキスト ボックス 53">
            <a:extLst>
              <a:ext uri="{FF2B5EF4-FFF2-40B4-BE49-F238E27FC236}">
                <a16:creationId xmlns:a16="http://schemas.microsoft.com/office/drawing/2014/main" id="{9BE6C907-7924-4D8A-A40B-B81C6135BCB6}"/>
              </a:ext>
            </a:extLst>
          </p:cNvPr>
          <p:cNvSpPr txBox="1"/>
          <p:nvPr/>
        </p:nvSpPr>
        <p:spPr>
          <a:xfrm>
            <a:off x="11645249" y="3062773"/>
            <a:ext cx="430887" cy="1218637"/>
          </a:xfrm>
          <a:prstGeom prst="rect">
            <a:avLst/>
          </a:prstGeom>
          <a:noFill/>
        </p:spPr>
        <p:txBody>
          <a:bodyPr vert="eaVert"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上海情報科</a:t>
            </a:r>
          </a:p>
        </p:txBody>
      </p:sp>
      <p:pic>
        <p:nvPicPr>
          <p:cNvPr id="6164" name="Picture 20" descr="チーコ」の備忘録（歴代駐独大使に仕えた秘書のモノローグ） – 一般社団法人 霞関会">
            <a:extLst>
              <a:ext uri="{FF2B5EF4-FFF2-40B4-BE49-F238E27FC236}">
                <a16:creationId xmlns:a16="http://schemas.microsoft.com/office/drawing/2014/main" id="{A651DF1E-4832-4E0A-AB1F-51F997D3AE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2435" y="2330540"/>
            <a:ext cx="1348439" cy="2171216"/>
          </a:xfrm>
          <a:prstGeom prst="rect">
            <a:avLst/>
          </a:prstGeom>
          <a:noFill/>
          <a:extLst>
            <a:ext uri="{909E8E84-426E-40DD-AFC4-6F175D3DCCD1}">
              <a14:hiddenFill xmlns:a14="http://schemas.microsoft.com/office/drawing/2010/main">
                <a:solidFill>
                  <a:srgbClr val="FFFFFF"/>
                </a:solidFill>
              </a14:hiddenFill>
            </a:ext>
          </a:extLst>
        </p:spPr>
      </p:pic>
      <p:sp>
        <p:nvSpPr>
          <p:cNvPr id="76" name="テキスト ボックス 75">
            <a:extLst>
              <a:ext uri="{FF2B5EF4-FFF2-40B4-BE49-F238E27FC236}">
                <a16:creationId xmlns:a16="http://schemas.microsoft.com/office/drawing/2014/main" id="{96003CB8-02AA-4BEE-9DF1-5CA0F6A026C4}"/>
              </a:ext>
            </a:extLst>
          </p:cNvPr>
          <p:cNvSpPr txBox="1"/>
          <p:nvPr/>
        </p:nvSpPr>
        <p:spPr>
          <a:xfrm>
            <a:off x="292823" y="1858963"/>
            <a:ext cx="1116256" cy="523220"/>
          </a:xfrm>
          <a:prstGeom prst="rect">
            <a:avLst/>
          </a:prstGeom>
          <a:noFill/>
        </p:spPr>
        <p:txBody>
          <a:bodyPr wrap="square" rtlCol="0">
            <a:spAutoFit/>
          </a:bodyPr>
          <a:lstStyle/>
          <a:p>
            <a:pPr algn="ctr"/>
            <a:r>
              <a:rPr lang="ja-JP" altLang="en-US" sz="1400" b="1" dirty="0">
                <a:latin typeface="BIZ UDPゴシック" panose="020B0400000000000000" pitchFamily="50" charset="-128"/>
                <a:ea typeface="BIZ UDPゴシック" panose="020B0400000000000000" pitchFamily="50" charset="-128"/>
              </a:rPr>
              <a:t>駐独逸</a:t>
            </a:r>
            <a:endParaRPr lang="en-US" altLang="ja-JP" sz="1400" b="1" dirty="0">
              <a:latin typeface="BIZ UDPゴシック" panose="020B0400000000000000" pitchFamily="50" charset="-128"/>
              <a:ea typeface="BIZ UDPゴシック" panose="020B0400000000000000" pitchFamily="50" charset="-128"/>
            </a:endParaRPr>
          </a:p>
          <a:p>
            <a:pPr algn="ctr"/>
            <a:r>
              <a:rPr kumimoji="1" lang="ja-JP" altLang="en-US" sz="1400" b="1" dirty="0">
                <a:latin typeface="BIZ UDPゴシック" panose="020B0400000000000000" pitchFamily="50" charset="-128"/>
                <a:ea typeface="BIZ UDPゴシック" panose="020B0400000000000000" pitchFamily="50" charset="-128"/>
              </a:rPr>
              <a:t>日本大使</a:t>
            </a:r>
          </a:p>
        </p:txBody>
      </p:sp>
      <p:sp>
        <p:nvSpPr>
          <p:cNvPr id="77" name="テキスト ボックス 76">
            <a:extLst>
              <a:ext uri="{FF2B5EF4-FFF2-40B4-BE49-F238E27FC236}">
                <a16:creationId xmlns:a16="http://schemas.microsoft.com/office/drawing/2014/main" id="{D1937791-998B-41EF-81A3-553DE78F3FF0}"/>
              </a:ext>
            </a:extLst>
          </p:cNvPr>
          <p:cNvSpPr txBox="1"/>
          <p:nvPr/>
        </p:nvSpPr>
        <p:spPr>
          <a:xfrm>
            <a:off x="248378" y="4448910"/>
            <a:ext cx="1129005"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大島浩</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陸軍中将</a:t>
            </a:r>
          </a:p>
        </p:txBody>
      </p:sp>
      <p:cxnSp>
        <p:nvCxnSpPr>
          <p:cNvPr id="60" name="直線矢印コネクタ 59">
            <a:extLst>
              <a:ext uri="{FF2B5EF4-FFF2-40B4-BE49-F238E27FC236}">
                <a16:creationId xmlns:a16="http://schemas.microsoft.com/office/drawing/2014/main" id="{BB8B30DD-7B11-40C1-B0A7-99EE1B9DD089}"/>
              </a:ext>
            </a:extLst>
          </p:cNvPr>
          <p:cNvCxnSpPr>
            <a:cxnSpLocks/>
          </p:cNvCxnSpPr>
          <p:nvPr/>
        </p:nvCxnSpPr>
        <p:spPr>
          <a:xfrm>
            <a:off x="1470874" y="2827176"/>
            <a:ext cx="55978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D32537BD-76A5-49F8-8C30-48DA89D5F73F}"/>
              </a:ext>
            </a:extLst>
          </p:cNvPr>
          <p:cNvCxnSpPr>
            <a:cxnSpLocks/>
          </p:cNvCxnSpPr>
          <p:nvPr/>
        </p:nvCxnSpPr>
        <p:spPr>
          <a:xfrm>
            <a:off x="1478984" y="4226768"/>
            <a:ext cx="46450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58C2A76B-A8B8-4668-8D74-16898EEAAAAE}"/>
              </a:ext>
            </a:extLst>
          </p:cNvPr>
          <p:cNvSpPr txBox="1"/>
          <p:nvPr/>
        </p:nvSpPr>
        <p:spPr>
          <a:xfrm>
            <a:off x="7625788" y="3163287"/>
            <a:ext cx="139822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朝飯会メンバー</a:t>
            </a:r>
          </a:p>
        </p:txBody>
      </p:sp>
      <p:sp>
        <p:nvSpPr>
          <p:cNvPr id="87" name="テキスト ボックス 86">
            <a:extLst>
              <a:ext uri="{FF2B5EF4-FFF2-40B4-BE49-F238E27FC236}">
                <a16:creationId xmlns:a16="http://schemas.microsoft.com/office/drawing/2014/main" id="{2AD2254B-9BC1-4FEA-B4C5-D595060876C7}"/>
              </a:ext>
            </a:extLst>
          </p:cNvPr>
          <p:cNvSpPr txBox="1"/>
          <p:nvPr/>
        </p:nvSpPr>
        <p:spPr>
          <a:xfrm>
            <a:off x="5540593" y="1075996"/>
            <a:ext cx="562701"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台湾</a:t>
            </a:r>
          </a:p>
        </p:txBody>
      </p:sp>
      <p:sp>
        <p:nvSpPr>
          <p:cNvPr id="88" name="テキスト ボックス 87">
            <a:extLst>
              <a:ext uri="{FF2B5EF4-FFF2-40B4-BE49-F238E27FC236}">
                <a16:creationId xmlns:a16="http://schemas.microsoft.com/office/drawing/2014/main" id="{5B77D6B4-C374-4A67-ADD3-1BB88964797C}"/>
              </a:ext>
            </a:extLst>
          </p:cNvPr>
          <p:cNvSpPr txBox="1"/>
          <p:nvPr/>
        </p:nvSpPr>
        <p:spPr>
          <a:xfrm>
            <a:off x="6669682" y="1652906"/>
            <a:ext cx="737391" cy="261610"/>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採用</a:t>
            </a:r>
          </a:p>
        </p:txBody>
      </p:sp>
      <p:pic>
        <p:nvPicPr>
          <p:cNvPr id="6166" name="Picture 22" descr="西園寺公一 - Wikipedia">
            <a:extLst>
              <a:ext uri="{FF2B5EF4-FFF2-40B4-BE49-F238E27FC236}">
                <a16:creationId xmlns:a16="http://schemas.microsoft.com/office/drawing/2014/main" id="{40CE0CD3-E721-442D-96D6-01F591A027D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6911" y="4885558"/>
            <a:ext cx="1173941" cy="1243947"/>
          </a:xfrm>
          <a:prstGeom prst="rect">
            <a:avLst/>
          </a:prstGeom>
          <a:noFill/>
          <a:extLst>
            <a:ext uri="{909E8E84-426E-40DD-AFC4-6F175D3DCCD1}">
              <a14:hiddenFill xmlns:a14="http://schemas.microsoft.com/office/drawing/2010/main">
                <a:solidFill>
                  <a:srgbClr val="FFFFFF"/>
                </a:solidFill>
              </a14:hiddenFill>
            </a:ext>
          </a:extLst>
        </p:spPr>
      </p:pic>
      <p:sp>
        <p:nvSpPr>
          <p:cNvPr id="90" name="テキスト ボックス 89">
            <a:extLst>
              <a:ext uri="{FF2B5EF4-FFF2-40B4-BE49-F238E27FC236}">
                <a16:creationId xmlns:a16="http://schemas.microsoft.com/office/drawing/2014/main" id="{7B07D4C9-26E9-484C-801E-B7AB73FAA8DB}"/>
              </a:ext>
            </a:extLst>
          </p:cNvPr>
          <p:cNvSpPr txBox="1"/>
          <p:nvPr/>
        </p:nvSpPr>
        <p:spPr>
          <a:xfrm>
            <a:off x="4348065" y="6121167"/>
            <a:ext cx="112674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西園寺公一</a:t>
            </a:r>
          </a:p>
        </p:txBody>
      </p:sp>
      <p:sp>
        <p:nvSpPr>
          <p:cNvPr id="91" name="テキスト ボックス 90">
            <a:extLst>
              <a:ext uri="{FF2B5EF4-FFF2-40B4-BE49-F238E27FC236}">
                <a16:creationId xmlns:a16="http://schemas.microsoft.com/office/drawing/2014/main" id="{106E3B06-A135-4C4E-9BCC-9FF5C00536EC}"/>
              </a:ext>
            </a:extLst>
          </p:cNvPr>
          <p:cNvSpPr txBox="1"/>
          <p:nvPr/>
        </p:nvSpPr>
        <p:spPr>
          <a:xfrm>
            <a:off x="8415825" y="4391132"/>
            <a:ext cx="818698"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中西功</a:t>
            </a:r>
          </a:p>
        </p:txBody>
      </p:sp>
      <p:sp>
        <p:nvSpPr>
          <p:cNvPr id="92" name="テキスト ボックス 91">
            <a:extLst>
              <a:ext uri="{FF2B5EF4-FFF2-40B4-BE49-F238E27FC236}">
                <a16:creationId xmlns:a16="http://schemas.microsoft.com/office/drawing/2014/main" id="{F5022DEE-6B9F-44AA-961F-188520D2F0F8}"/>
              </a:ext>
            </a:extLst>
          </p:cNvPr>
          <p:cNvSpPr txBox="1"/>
          <p:nvPr/>
        </p:nvSpPr>
        <p:spPr>
          <a:xfrm>
            <a:off x="7220213" y="5791649"/>
            <a:ext cx="638641"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連携</a:t>
            </a:r>
            <a:endParaRPr kumimoji="1"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87705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92489" y="79227"/>
            <a:ext cx="6056421"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諜報活動と暗号</a:t>
            </a:r>
          </a:p>
        </p:txBody>
      </p:sp>
      <p:sp>
        <p:nvSpPr>
          <p:cNvPr id="128" name="テキスト ボックス 2"/>
          <p:cNvSpPr txBox="1">
            <a:spLocks noChangeArrowheads="1"/>
          </p:cNvSpPr>
          <p:nvPr/>
        </p:nvSpPr>
        <p:spPr bwMode="auto">
          <a:xfrm>
            <a:off x="4136977" y="680383"/>
            <a:ext cx="3967447" cy="461665"/>
          </a:xfrm>
          <a:prstGeom prst="rect">
            <a:avLst/>
          </a:prstGeom>
          <a:solidFill>
            <a:srgbClr val="C00000"/>
          </a:solidFill>
          <a:ln>
            <a:noFill/>
          </a:ln>
          <a:scene3d>
            <a:camera prst="orthographicFront"/>
            <a:lightRig rig="threePt" dir="t"/>
          </a:scene3d>
          <a:sp3d>
            <a:bevelT prst="slope"/>
          </a:sp3d>
        </p:spPr>
        <p:txBody>
          <a:bodyPr wrap="square">
            <a:spAutoFit/>
          </a:bodyPr>
          <a:lstStyle>
            <a:lvl1pPr>
              <a:spcBef>
                <a:spcPct val="20000"/>
              </a:spcBef>
              <a:buChar char="•"/>
              <a:defRPr kumimoji="1" sz="3200">
                <a:solidFill>
                  <a:schemeClr val="tx1"/>
                </a:solidFill>
                <a:latin typeface="Arial" panose="020B0604020202020204" pitchFamily="34" charset="0"/>
                <a:ea typeface="MS PGothic"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MS PGothic"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MS P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9pPr>
          </a:lstStyle>
          <a:p>
            <a:pPr algn="ctr">
              <a:spcBef>
                <a:spcPct val="0"/>
              </a:spcBef>
              <a:buFontTx/>
              <a:buNone/>
            </a:pPr>
            <a:r>
              <a:rPr lang="ja-JP" altLang="en-US" sz="2400" b="1" dirty="0">
                <a:solidFill>
                  <a:schemeClr val="bg1"/>
                </a:solidFill>
                <a:latin typeface="Meiryo UI" panose="020B0604030504040204" pitchFamily="50" charset="-128"/>
                <a:ea typeface="Meiryo UI" panose="020B0604030504040204" pitchFamily="50" charset="-128"/>
              </a:rPr>
              <a:t>最強のワンタイムパッド暗号</a:t>
            </a:r>
          </a:p>
        </p:txBody>
      </p:sp>
      <p:pic>
        <p:nvPicPr>
          <p:cNvPr id="2050" name="Picture 2">
            <a:extLst>
              <a:ext uri="{FF2B5EF4-FFF2-40B4-BE49-F238E27FC236}">
                <a16:creationId xmlns:a16="http://schemas.microsoft.com/office/drawing/2014/main" id="{BF7274EE-5F30-431C-8868-BF146CAC2D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6422" y="1340536"/>
            <a:ext cx="1336280" cy="2164773"/>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063E5D6-3810-4F38-A633-672C38830EE2}"/>
              </a:ext>
            </a:extLst>
          </p:cNvPr>
          <p:cNvSpPr txBox="1"/>
          <p:nvPr/>
        </p:nvSpPr>
        <p:spPr>
          <a:xfrm>
            <a:off x="8313200" y="2238256"/>
            <a:ext cx="2087418" cy="369332"/>
          </a:xfrm>
          <a:prstGeom prst="rect">
            <a:avLst/>
          </a:prstGeom>
          <a:noFill/>
        </p:spPr>
        <p:txBody>
          <a:bodyPr wrap="square" rtlCol="0">
            <a:spAutoFit/>
          </a:bodyPr>
          <a:lstStyle/>
          <a:p>
            <a:pPr algn="ctr"/>
            <a:r>
              <a:rPr kumimoji="1" lang="en-US" altLang="ja-JP" b="1" dirty="0">
                <a:latin typeface="BIZ UDP明朝 Medium" panose="02020500000000000000" pitchFamily="18" charset="-128"/>
                <a:ea typeface="BIZ UDP明朝 Medium" panose="02020500000000000000" pitchFamily="18" charset="-128"/>
              </a:rPr>
              <a:t>『</a:t>
            </a:r>
            <a:r>
              <a:rPr kumimoji="1" lang="ja-JP" altLang="en-US" b="1" dirty="0">
                <a:latin typeface="BIZ UDP明朝 Medium" panose="02020500000000000000" pitchFamily="18" charset="-128"/>
                <a:ea typeface="BIZ UDP明朝 Medium" panose="02020500000000000000" pitchFamily="18" charset="-128"/>
              </a:rPr>
              <a:t>ドイツ統計年鑑</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pic>
        <p:nvPicPr>
          <p:cNvPr id="2052" name="Picture 4">
            <a:extLst>
              <a:ext uri="{FF2B5EF4-FFF2-40B4-BE49-F238E27FC236}">
                <a16:creationId xmlns:a16="http://schemas.microsoft.com/office/drawing/2014/main" id="{964042F9-CAF1-4E35-9431-832D3A05B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166" y="1340536"/>
            <a:ext cx="1474458" cy="2164773"/>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9627FAEE-6C08-4181-B5C6-09CB160AF2D1}"/>
              </a:ext>
            </a:extLst>
          </p:cNvPr>
          <p:cNvSpPr txBox="1"/>
          <p:nvPr/>
        </p:nvSpPr>
        <p:spPr>
          <a:xfrm>
            <a:off x="8461473" y="1586397"/>
            <a:ext cx="17851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日本は北進せず！</a:t>
            </a:r>
          </a:p>
        </p:txBody>
      </p:sp>
      <p:cxnSp>
        <p:nvCxnSpPr>
          <p:cNvPr id="139" name="直線矢印コネクタ 138">
            <a:extLst>
              <a:ext uri="{FF2B5EF4-FFF2-40B4-BE49-F238E27FC236}">
                <a16:creationId xmlns:a16="http://schemas.microsoft.com/office/drawing/2014/main" id="{349A3D5C-5609-4365-89FC-AA6DD707AACE}"/>
              </a:ext>
            </a:extLst>
          </p:cNvPr>
          <p:cNvCxnSpPr>
            <a:stCxn id="137" idx="2"/>
            <a:endCxn id="8" idx="0"/>
          </p:cNvCxnSpPr>
          <p:nvPr/>
        </p:nvCxnSpPr>
        <p:spPr>
          <a:xfrm>
            <a:off x="9354023" y="1924951"/>
            <a:ext cx="2886" cy="313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7EE66B49-019A-4DB5-BD1C-1ADC9A7F4150}"/>
              </a:ext>
            </a:extLst>
          </p:cNvPr>
          <p:cNvSpPr txBox="1"/>
          <p:nvPr/>
        </p:nvSpPr>
        <p:spPr>
          <a:xfrm>
            <a:off x="8104424" y="3129701"/>
            <a:ext cx="2499198" cy="338554"/>
          </a:xfrm>
          <a:prstGeom prst="rect">
            <a:avLst/>
          </a:prstGeom>
          <a:noFill/>
        </p:spPr>
        <p:txBody>
          <a:bodyPr wrap="square" rtlCol="0">
            <a:spAutoFit/>
          </a:bodyPr>
          <a:lstStyle/>
          <a:p>
            <a:pPr algn="ctr"/>
            <a:r>
              <a:rPr lang="en-US" altLang="ja-JP" sz="1600" u="sng" dirty="0">
                <a:latin typeface="Meiryo UI" panose="020B0604030504040204" pitchFamily="50" charset="-128"/>
                <a:ea typeface="Meiryo UI" panose="020B0604030504040204" pitchFamily="50" charset="-128"/>
              </a:rPr>
              <a:t>43015</a:t>
            </a:r>
            <a:r>
              <a:rPr lang="ja-JP" altLang="en-US" sz="1600" u="sng" dirty="0">
                <a:latin typeface="Meiryo UI" panose="020B0604030504040204" pitchFamily="50" charset="-128"/>
                <a:ea typeface="Meiryo UI" panose="020B0604030504040204" pitchFamily="50" charset="-128"/>
              </a:rPr>
              <a:t>　</a:t>
            </a:r>
            <a:r>
              <a:rPr lang="en-US" altLang="ja-JP" sz="1600" u="sng" dirty="0">
                <a:latin typeface="Meiryo UI" panose="020B0604030504040204" pitchFamily="50" charset="-128"/>
                <a:ea typeface="Meiryo UI" panose="020B0604030504040204" pitchFamily="50" charset="-128"/>
              </a:rPr>
              <a:t>05917</a:t>
            </a:r>
            <a:r>
              <a:rPr lang="ja-JP" altLang="en-US" sz="1600" u="sng" dirty="0">
                <a:latin typeface="Meiryo UI" panose="020B0604030504040204" pitchFamily="50" charset="-128"/>
                <a:ea typeface="Meiryo UI" panose="020B0604030504040204" pitchFamily="50" charset="-128"/>
              </a:rPr>
              <a:t>　</a:t>
            </a:r>
            <a:r>
              <a:rPr lang="en-US" altLang="ja-JP" sz="1600" u="sng" dirty="0">
                <a:latin typeface="Meiryo UI" panose="020B0604030504040204" pitchFamily="50" charset="-128"/>
                <a:ea typeface="Meiryo UI" panose="020B0604030504040204" pitchFamily="50" charset="-128"/>
              </a:rPr>
              <a:t>83065</a:t>
            </a:r>
            <a:endParaRPr kumimoji="1" lang="ja-JP" altLang="en-US" sz="1600" u="sng" dirty="0">
              <a:latin typeface="Meiryo UI" panose="020B0604030504040204" pitchFamily="50" charset="-128"/>
              <a:ea typeface="Meiryo UI" panose="020B0604030504040204" pitchFamily="50" charset="-128"/>
            </a:endParaRPr>
          </a:p>
        </p:txBody>
      </p:sp>
      <p:cxnSp>
        <p:nvCxnSpPr>
          <p:cNvPr id="146" name="直線矢印コネクタ 145">
            <a:extLst>
              <a:ext uri="{FF2B5EF4-FFF2-40B4-BE49-F238E27FC236}">
                <a16:creationId xmlns:a16="http://schemas.microsoft.com/office/drawing/2014/main" id="{D462D7B6-45A8-48B0-8BC7-7D84931DF5A6}"/>
              </a:ext>
            </a:extLst>
          </p:cNvPr>
          <p:cNvCxnSpPr>
            <a:cxnSpLocks/>
            <a:endCxn id="145" idx="0"/>
          </p:cNvCxnSpPr>
          <p:nvPr/>
        </p:nvCxnSpPr>
        <p:spPr>
          <a:xfrm>
            <a:off x="9348251" y="2621256"/>
            <a:ext cx="5772" cy="508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矢印: 左 143">
            <a:extLst>
              <a:ext uri="{FF2B5EF4-FFF2-40B4-BE49-F238E27FC236}">
                <a16:creationId xmlns:a16="http://schemas.microsoft.com/office/drawing/2014/main" id="{32129C4E-0D17-44CB-A5A5-7A30E6FA2D0F}"/>
              </a:ext>
            </a:extLst>
          </p:cNvPr>
          <p:cNvSpPr/>
          <p:nvPr/>
        </p:nvSpPr>
        <p:spPr>
          <a:xfrm>
            <a:off x="3745811" y="1825386"/>
            <a:ext cx="2625195" cy="11394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太陽 146">
            <a:extLst>
              <a:ext uri="{FF2B5EF4-FFF2-40B4-BE49-F238E27FC236}">
                <a16:creationId xmlns:a16="http://schemas.microsoft.com/office/drawing/2014/main" id="{F67F9108-84B2-47EC-ABED-1189F7AC25C2}"/>
              </a:ext>
            </a:extLst>
          </p:cNvPr>
          <p:cNvSpPr/>
          <p:nvPr/>
        </p:nvSpPr>
        <p:spPr>
          <a:xfrm>
            <a:off x="8039849" y="2171957"/>
            <a:ext cx="433629" cy="452582"/>
          </a:xfrm>
          <a:prstGeom prst="sun">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a:extLst>
              <a:ext uri="{FF2B5EF4-FFF2-40B4-BE49-F238E27FC236}">
                <a16:creationId xmlns:a16="http://schemas.microsoft.com/office/drawing/2014/main" id="{FF0E4BD0-9F5B-46E5-87CC-9CEDE291D0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102" y="1306041"/>
            <a:ext cx="1646309" cy="2199268"/>
          </a:xfrm>
          <a:prstGeom prst="rect">
            <a:avLst/>
          </a:prstGeom>
          <a:noFill/>
          <a:extLst>
            <a:ext uri="{909E8E84-426E-40DD-AFC4-6F175D3DCCD1}">
              <a14:hiddenFill xmlns:a14="http://schemas.microsoft.com/office/drawing/2010/main">
                <a:solidFill>
                  <a:srgbClr val="FFFFFF"/>
                </a:solidFill>
              </a14:hiddenFill>
            </a:ext>
          </a:extLst>
        </p:spPr>
      </p:pic>
      <p:sp>
        <p:nvSpPr>
          <p:cNvPr id="151" name="テキスト ボックス 150">
            <a:extLst>
              <a:ext uri="{FF2B5EF4-FFF2-40B4-BE49-F238E27FC236}">
                <a16:creationId xmlns:a16="http://schemas.microsoft.com/office/drawing/2014/main" id="{1E63AE37-0C4C-448C-A6AB-1679E496E598}"/>
              </a:ext>
            </a:extLst>
          </p:cNvPr>
          <p:cNvSpPr txBox="1"/>
          <p:nvPr/>
        </p:nvSpPr>
        <p:spPr>
          <a:xfrm>
            <a:off x="3863204" y="2238256"/>
            <a:ext cx="2499198" cy="338554"/>
          </a:xfrm>
          <a:prstGeom prst="rect">
            <a:avLst/>
          </a:prstGeom>
          <a:noFill/>
        </p:spPr>
        <p:txBody>
          <a:bodyPr wrap="square" rtlCol="0">
            <a:spAutoFit/>
          </a:bodyPr>
          <a:lstStyle/>
          <a:p>
            <a:pPr algn="ctr"/>
            <a:r>
              <a:rPr lang="en-US" altLang="ja-JP" sz="1600" u="sng" dirty="0">
                <a:latin typeface="Meiryo UI" panose="020B0604030504040204" pitchFamily="50" charset="-128"/>
                <a:ea typeface="Meiryo UI" panose="020B0604030504040204" pitchFamily="50" charset="-128"/>
              </a:rPr>
              <a:t>43015</a:t>
            </a:r>
            <a:r>
              <a:rPr lang="ja-JP" altLang="en-US" sz="1600" u="sng" dirty="0">
                <a:latin typeface="Meiryo UI" panose="020B0604030504040204" pitchFamily="50" charset="-128"/>
                <a:ea typeface="Meiryo UI" panose="020B0604030504040204" pitchFamily="50" charset="-128"/>
              </a:rPr>
              <a:t>　</a:t>
            </a:r>
            <a:r>
              <a:rPr lang="en-US" altLang="ja-JP" sz="1600" u="sng" dirty="0">
                <a:latin typeface="Meiryo UI" panose="020B0604030504040204" pitchFamily="50" charset="-128"/>
                <a:ea typeface="Meiryo UI" panose="020B0604030504040204" pitchFamily="50" charset="-128"/>
              </a:rPr>
              <a:t>05917</a:t>
            </a:r>
            <a:r>
              <a:rPr lang="ja-JP" altLang="en-US" sz="1600" u="sng" dirty="0">
                <a:latin typeface="Meiryo UI" panose="020B0604030504040204" pitchFamily="50" charset="-128"/>
                <a:ea typeface="Meiryo UI" panose="020B0604030504040204" pitchFamily="50" charset="-128"/>
              </a:rPr>
              <a:t>　</a:t>
            </a:r>
            <a:r>
              <a:rPr lang="en-US" altLang="ja-JP" sz="1600" u="sng" dirty="0">
                <a:latin typeface="Meiryo UI" panose="020B0604030504040204" pitchFamily="50" charset="-128"/>
                <a:ea typeface="Meiryo UI" panose="020B0604030504040204" pitchFamily="50" charset="-128"/>
              </a:rPr>
              <a:t>83065</a:t>
            </a:r>
            <a:endParaRPr kumimoji="1" lang="ja-JP" altLang="en-US" sz="1600" u="sng" dirty="0">
              <a:latin typeface="Meiryo UI" panose="020B0604030504040204" pitchFamily="50" charset="-128"/>
              <a:ea typeface="Meiryo UI" panose="020B0604030504040204" pitchFamily="50" charset="-128"/>
            </a:endParaRPr>
          </a:p>
        </p:txBody>
      </p:sp>
      <p:pic>
        <p:nvPicPr>
          <p:cNvPr id="2058" name="Picture 10" descr="Stalin">
            <a:extLst>
              <a:ext uri="{FF2B5EF4-FFF2-40B4-BE49-F238E27FC236}">
                <a16:creationId xmlns:a16="http://schemas.microsoft.com/office/drawing/2014/main" id="{5C0DCEBE-2AFA-45F8-92BB-93B6FA6ABD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521" y="1299738"/>
            <a:ext cx="1881302" cy="2199268"/>
          </a:xfrm>
          <a:prstGeom prst="rect">
            <a:avLst/>
          </a:prstGeom>
          <a:noFill/>
          <a:extLst>
            <a:ext uri="{909E8E84-426E-40DD-AFC4-6F175D3DCCD1}">
              <a14:hiddenFill xmlns:a14="http://schemas.microsoft.com/office/drawing/2010/main">
                <a:solidFill>
                  <a:srgbClr val="FFFFFF"/>
                </a:solidFill>
              </a14:hiddenFill>
            </a:ext>
          </a:extLst>
        </p:spPr>
      </p:pic>
      <p:sp>
        <p:nvSpPr>
          <p:cNvPr id="148" name="テキスト ボックス 147">
            <a:extLst>
              <a:ext uri="{FF2B5EF4-FFF2-40B4-BE49-F238E27FC236}">
                <a16:creationId xmlns:a16="http://schemas.microsoft.com/office/drawing/2014/main" id="{C3D5DBFC-E376-42E6-8AA7-7453550AB3B3}"/>
              </a:ext>
            </a:extLst>
          </p:cNvPr>
          <p:cNvSpPr txBox="1"/>
          <p:nvPr/>
        </p:nvSpPr>
        <p:spPr>
          <a:xfrm>
            <a:off x="3623231" y="1271388"/>
            <a:ext cx="1300871" cy="430887"/>
          </a:xfrm>
          <a:prstGeom prst="rect">
            <a:avLst/>
          </a:prstGeom>
          <a:noFill/>
        </p:spPr>
        <p:txBody>
          <a:bodyPr wrap="square" rtlCol="0">
            <a:spAutoFit/>
          </a:bodyPr>
          <a:lstStyle/>
          <a:p>
            <a:r>
              <a:rPr kumimoji="1" lang="ja-JP" altLang="en-US" sz="1100" dirty="0">
                <a:latin typeface="Meiryo UI" panose="020B0604030504040204" pitchFamily="50" charset="-128"/>
                <a:ea typeface="Meiryo UI" panose="020B0604030504040204" pitchFamily="50" charset="-128"/>
              </a:rPr>
              <a:t>労農赤軍第四部</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ベルジン将軍</a:t>
            </a:r>
          </a:p>
        </p:txBody>
      </p:sp>
      <p:sp>
        <p:nvSpPr>
          <p:cNvPr id="155" name="テキスト ボックス 154">
            <a:extLst>
              <a:ext uri="{FF2B5EF4-FFF2-40B4-BE49-F238E27FC236}">
                <a16:creationId xmlns:a16="http://schemas.microsoft.com/office/drawing/2014/main" id="{67223C18-5C9B-49D1-BCFB-327E3E0497DF}"/>
              </a:ext>
            </a:extLst>
          </p:cNvPr>
          <p:cNvSpPr txBox="1"/>
          <p:nvPr/>
        </p:nvSpPr>
        <p:spPr>
          <a:xfrm>
            <a:off x="5363586" y="3306925"/>
            <a:ext cx="1239204"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通信係クラウゼン</a:t>
            </a:r>
            <a:endParaRPr kumimoji="1" lang="en-US" altLang="ja-JP" sz="1100" dirty="0">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199FB7E7-CB59-4B8B-9BA9-F3C14C1F4D0F}"/>
              </a:ext>
            </a:extLst>
          </p:cNvPr>
          <p:cNvSpPr txBox="1"/>
          <p:nvPr/>
        </p:nvSpPr>
        <p:spPr>
          <a:xfrm>
            <a:off x="11066099" y="1078926"/>
            <a:ext cx="716925"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ゾルゲ</a:t>
            </a:r>
            <a:endParaRPr kumimoji="1" lang="en-US" altLang="ja-JP" sz="1100" dirty="0">
              <a:latin typeface="Meiryo UI" panose="020B0604030504040204" pitchFamily="50" charset="-128"/>
              <a:ea typeface="Meiryo UI" panose="020B0604030504040204" pitchFamily="50" charset="-128"/>
            </a:endParaRPr>
          </a:p>
        </p:txBody>
      </p:sp>
      <p:sp>
        <p:nvSpPr>
          <p:cNvPr id="158" name="テキスト ボックス 157">
            <a:extLst>
              <a:ext uri="{FF2B5EF4-FFF2-40B4-BE49-F238E27FC236}">
                <a16:creationId xmlns:a16="http://schemas.microsoft.com/office/drawing/2014/main" id="{7E36B65C-B781-4975-8CED-DD730E47BB28}"/>
              </a:ext>
            </a:extLst>
          </p:cNvPr>
          <p:cNvSpPr txBox="1"/>
          <p:nvPr/>
        </p:nvSpPr>
        <p:spPr>
          <a:xfrm>
            <a:off x="1178099" y="1038128"/>
            <a:ext cx="1881301"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ベリヤ経由でスターリンへ報告</a:t>
            </a:r>
            <a:endParaRPr kumimoji="1" lang="en-US" altLang="ja-JP" sz="1100" dirty="0">
              <a:latin typeface="Meiryo UI" panose="020B0604030504040204" pitchFamily="50" charset="-128"/>
              <a:ea typeface="Meiryo UI" panose="020B0604030504040204" pitchFamily="50" charset="-128"/>
            </a:endParaRPr>
          </a:p>
        </p:txBody>
      </p:sp>
      <p:sp>
        <p:nvSpPr>
          <p:cNvPr id="166" name="テキスト ボックス 165">
            <a:extLst>
              <a:ext uri="{FF2B5EF4-FFF2-40B4-BE49-F238E27FC236}">
                <a16:creationId xmlns:a16="http://schemas.microsoft.com/office/drawing/2014/main" id="{331714CD-254C-439E-A8EA-0BC1608BDA16}"/>
              </a:ext>
            </a:extLst>
          </p:cNvPr>
          <p:cNvSpPr txBox="1"/>
          <p:nvPr/>
        </p:nvSpPr>
        <p:spPr>
          <a:xfrm>
            <a:off x="8439816" y="1211162"/>
            <a:ext cx="1785099" cy="369332"/>
          </a:xfrm>
          <a:prstGeom prst="rect">
            <a:avLst/>
          </a:prstGeom>
          <a:noFill/>
        </p:spPr>
        <p:txBody>
          <a:bodyPr wrap="square">
            <a:spAutoFit/>
          </a:bodyPr>
          <a:lstStyle/>
          <a:p>
            <a:pPr algn="ctr"/>
            <a:r>
              <a:rPr lang="ja-JP" altLang="en-US" sz="1800" b="1" dirty="0">
                <a:latin typeface="Meiryo UI" panose="020B0604030504040204" pitchFamily="50" charset="-128"/>
                <a:ea typeface="Meiryo UI" panose="020B0604030504040204" pitchFamily="50" charset="-128"/>
              </a:rPr>
              <a:t>御前会議の決定</a:t>
            </a:r>
            <a:endParaRPr kumimoji="1" lang="en-US" altLang="ja-JP" sz="1800" b="1" dirty="0">
              <a:latin typeface="Meiryo UI" panose="020B0604030504040204" pitchFamily="50" charset="-128"/>
              <a:ea typeface="Meiryo UI" panose="020B0604030504040204" pitchFamily="50" charset="-128"/>
            </a:endParaRPr>
          </a:p>
        </p:txBody>
      </p:sp>
      <p:sp>
        <p:nvSpPr>
          <p:cNvPr id="168" name="テキスト ボックス 2">
            <a:extLst>
              <a:ext uri="{FF2B5EF4-FFF2-40B4-BE49-F238E27FC236}">
                <a16:creationId xmlns:a16="http://schemas.microsoft.com/office/drawing/2014/main" id="{B17E333F-D37D-4CCB-828C-381AE041BC20}"/>
              </a:ext>
            </a:extLst>
          </p:cNvPr>
          <p:cNvSpPr txBox="1">
            <a:spLocks noChangeArrowheads="1"/>
          </p:cNvSpPr>
          <p:nvPr/>
        </p:nvSpPr>
        <p:spPr bwMode="auto">
          <a:xfrm>
            <a:off x="4008176" y="3631973"/>
            <a:ext cx="3967447" cy="461665"/>
          </a:xfrm>
          <a:prstGeom prst="rect">
            <a:avLst/>
          </a:prstGeom>
          <a:solidFill>
            <a:srgbClr val="002060"/>
          </a:solidFill>
          <a:ln>
            <a:noFill/>
          </a:ln>
          <a:scene3d>
            <a:camera prst="orthographicFront"/>
            <a:lightRig rig="threePt" dir="t"/>
          </a:scene3d>
          <a:sp3d>
            <a:bevelT prst="slope"/>
          </a:sp3d>
        </p:spPr>
        <p:txBody>
          <a:bodyPr wrap="square">
            <a:spAutoFit/>
          </a:bodyPr>
          <a:lstStyle>
            <a:lvl1pPr>
              <a:spcBef>
                <a:spcPct val="20000"/>
              </a:spcBef>
              <a:buChar char="•"/>
              <a:defRPr kumimoji="1" sz="3200">
                <a:solidFill>
                  <a:schemeClr val="tx1"/>
                </a:solidFill>
                <a:latin typeface="Arial" panose="020B0604020202020204" pitchFamily="34" charset="0"/>
                <a:ea typeface="MS PGothic"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MS PGothic"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MS P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9pPr>
          </a:lstStyle>
          <a:p>
            <a:pPr algn="ctr">
              <a:spcBef>
                <a:spcPct val="0"/>
              </a:spcBef>
              <a:buFontTx/>
              <a:buNone/>
            </a:pPr>
            <a:r>
              <a:rPr lang="ja-JP" altLang="en-US" sz="2400" b="1" dirty="0">
                <a:solidFill>
                  <a:schemeClr val="bg1"/>
                </a:solidFill>
                <a:latin typeface="Meiryo UI" panose="020B0604030504040204" pitchFamily="50" charset="-128"/>
                <a:ea typeface="Meiryo UI" panose="020B0604030504040204" pitchFamily="50" charset="-128"/>
              </a:rPr>
              <a:t>しかし、運用を誤ると・・・・・</a:t>
            </a:r>
          </a:p>
        </p:txBody>
      </p:sp>
      <p:sp>
        <p:nvSpPr>
          <p:cNvPr id="162" name="テキスト ボックス 161">
            <a:extLst>
              <a:ext uri="{FF2B5EF4-FFF2-40B4-BE49-F238E27FC236}">
                <a16:creationId xmlns:a16="http://schemas.microsoft.com/office/drawing/2014/main" id="{EDE65B77-9409-47E8-9B04-8FC5DEA5431E}"/>
              </a:ext>
            </a:extLst>
          </p:cNvPr>
          <p:cNvSpPr txBox="1"/>
          <p:nvPr/>
        </p:nvSpPr>
        <p:spPr>
          <a:xfrm>
            <a:off x="3922652" y="4128331"/>
            <a:ext cx="8234393" cy="461665"/>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ドイツ軍の奇襲攻撃「バルバロッサ作戦」で、ドイツ開戦。諜報網・遊撃戦部隊など急拡大～</a:t>
            </a:r>
            <a:endParaRPr kumimoji="1" lang="en-US" altLang="ja-JP" sz="1200" dirty="0">
              <a:latin typeface="BIZ UDP明朝 Medium" panose="02020500000000000000" pitchFamily="18" charset="-128"/>
              <a:ea typeface="BIZ UDP明朝 Medium" panose="02020500000000000000" pitchFamily="18" charset="-128"/>
            </a:endParaRPr>
          </a:p>
          <a:p>
            <a:r>
              <a:rPr kumimoji="1" lang="ja-JP" altLang="en-US" sz="1200" dirty="0">
                <a:latin typeface="BIZ UDP明朝 Medium" panose="02020500000000000000" pitchFamily="18" charset="-128"/>
                <a:ea typeface="BIZ UDP明朝 Medium" panose="02020500000000000000" pitchFamily="18" charset="-128"/>
              </a:rPr>
              <a:t>この急な動きに対応できず、当時の</a:t>
            </a:r>
            <a:r>
              <a:rPr kumimoji="1" lang="en-US" altLang="ja-JP" sz="1200" dirty="0">
                <a:latin typeface="BIZ UDP明朝 Medium" panose="02020500000000000000" pitchFamily="18" charset="-128"/>
                <a:ea typeface="BIZ UDP明朝 Medium" panose="02020500000000000000" pitchFamily="18" charset="-128"/>
              </a:rPr>
              <a:t>NKGB</a:t>
            </a:r>
            <a:r>
              <a:rPr kumimoji="1" lang="ja-JP" altLang="en-US" sz="1200" dirty="0">
                <a:latin typeface="BIZ UDP明朝 Medium" panose="02020500000000000000" pitchFamily="18" charset="-128"/>
                <a:ea typeface="BIZ UDP明朝 Medium" panose="02020500000000000000" pitchFamily="18" charset="-128"/>
              </a:rPr>
              <a:t>は、仕方なく「暗号帳」をコピーして諜報員に配布・・・その結果、米国解読。</a:t>
            </a:r>
          </a:p>
        </p:txBody>
      </p:sp>
      <p:sp>
        <p:nvSpPr>
          <p:cNvPr id="171" name="テキスト ボックス 170">
            <a:extLst>
              <a:ext uri="{FF2B5EF4-FFF2-40B4-BE49-F238E27FC236}">
                <a16:creationId xmlns:a16="http://schemas.microsoft.com/office/drawing/2014/main" id="{FD330531-316A-40C1-9E64-5F882F9C2A49}"/>
              </a:ext>
            </a:extLst>
          </p:cNvPr>
          <p:cNvSpPr txBox="1"/>
          <p:nvPr/>
        </p:nvSpPr>
        <p:spPr>
          <a:xfrm>
            <a:off x="1672282" y="6451556"/>
            <a:ext cx="8847434" cy="415498"/>
          </a:xfrm>
          <a:prstGeom prst="rect">
            <a:avLst/>
          </a:prstGeom>
          <a:noFill/>
        </p:spPr>
        <p:txBody>
          <a:bodyPr wrap="square">
            <a:spAutoFit/>
          </a:bodyPr>
          <a:lstStyle/>
          <a:p>
            <a:pPr algn="ctr"/>
            <a:r>
              <a:rPr lang="en-US" altLang="ja-JP" sz="1050" b="0" i="0" dirty="0">
                <a:effectLst/>
                <a:latin typeface="Meiryo UI" panose="020B0604030504040204" pitchFamily="50" charset="-128"/>
                <a:ea typeface="Meiryo UI" panose="020B0604030504040204" pitchFamily="50" charset="-128"/>
              </a:rPr>
              <a:t>National Security Agency/Central Security Service</a:t>
            </a:r>
          </a:p>
          <a:p>
            <a:pPr algn="ctr"/>
            <a:r>
              <a:rPr lang="en-US" altLang="ja-JP" sz="1050" dirty="0">
                <a:latin typeface="Meiryo UI" panose="020B0604030504040204" pitchFamily="50" charset="-128"/>
                <a:ea typeface="Meiryo UI" panose="020B0604030504040204" pitchFamily="50" charset="-128"/>
              </a:rPr>
              <a:t>https://www.nsa.gov/Helpful-Links/NSA-FOIA/Declassification-Transparency-Initiatives/Historical-Releases/Venona/</a:t>
            </a:r>
            <a:endParaRPr lang="ja-JP" altLang="en-US" sz="1050" dirty="0">
              <a:latin typeface="Meiryo UI" panose="020B0604030504040204" pitchFamily="50" charset="-128"/>
              <a:ea typeface="Meiryo UI" panose="020B0604030504040204" pitchFamily="50" charset="-128"/>
            </a:endParaRPr>
          </a:p>
        </p:txBody>
      </p:sp>
      <p:pic>
        <p:nvPicPr>
          <p:cNvPr id="2060" name="Picture 12">
            <a:extLst>
              <a:ext uri="{FF2B5EF4-FFF2-40B4-BE49-F238E27FC236}">
                <a16:creationId xmlns:a16="http://schemas.microsoft.com/office/drawing/2014/main" id="{95AC93AA-AB4F-4E92-8978-4D1864116D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4576" y="4827219"/>
            <a:ext cx="1322108" cy="1765015"/>
          </a:xfrm>
          <a:prstGeom prst="rect">
            <a:avLst/>
          </a:prstGeom>
          <a:noFill/>
          <a:extLst>
            <a:ext uri="{909E8E84-426E-40DD-AFC4-6F175D3DCCD1}">
              <a14:hiddenFill xmlns:a14="http://schemas.microsoft.com/office/drawing/2010/main">
                <a:solidFill>
                  <a:srgbClr val="FFFFFF"/>
                </a:solidFill>
              </a14:hiddenFill>
            </a:ext>
          </a:extLst>
        </p:spPr>
      </p:pic>
      <p:sp>
        <p:nvSpPr>
          <p:cNvPr id="173" name="テキスト ボックス 172">
            <a:extLst>
              <a:ext uri="{FF2B5EF4-FFF2-40B4-BE49-F238E27FC236}">
                <a16:creationId xmlns:a16="http://schemas.microsoft.com/office/drawing/2014/main" id="{FAC4D5B1-BF0B-4640-969D-939B00E87979}"/>
              </a:ext>
            </a:extLst>
          </p:cNvPr>
          <p:cNvSpPr txBox="1"/>
          <p:nvPr/>
        </p:nvSpPr>
        <p:spPr>
          <a:xfrm>
            <a:off x="310134" y="6387138"/>
            <a:ext cx="1703229" cy="523220"/>
          </a:xfrm>
          <a:prstGeom prst="rect">
            <a:avLst/>
          </a:prstGeom>
          <a:noFill/>
        </p:spPr>
        <p:txBody>
          <a:bodyPr wrap="square" rtlCol="0">
            <a:spAutoFit/>
          </a:bodyPr>
          <a:lstStyle/>
          <a:p>
            <a:pPr algn="ctr"/>
            <a:r>
              <a:rPr kumimoji="1" lang="en-US" altLang="ja-JP" sz="2800" dirty="0" err="1">
                <a:latin typeface="UD Digi Kyokasho NK-B" panose="02020700000000000000" pitchFamily="18" charset="-128"/>
                <a:ea typeface="UD Digi Kyokasho NK-B" panose="02020700000000000000" pitchFamily="18" charset="-128"/>
              </a:rPr>
              <a:t>Venona</a:t>
            </a:r>
            <a:endParaRPr kumimoji="1" lang="ja-JP" altLang="en-US" sz="2800" dirty="0">
              <a:latin typeface="UD Digi Kyokasho NK-B" panose="02020700000000000000" pitchFamily="18" charset="-128"/>
              <a:ea typeface="UD Digi Kyokasho NK-B" panose="02020700000000000000" pitchFamily="18" charset="-128"/>
            </a:endParaRPr>
          </a:p>
        </p:txBody>
      </p:sp>
      <p:sp>
        <p:nvSpPr>
          <p:cNvPr id="164" name="フローチャート: 書類 163">
            <a:extLst>
              <a:ext uri="{FF2B5EF4-FFF2-40B4-BE49-F238E27FC236}">
                <a16:creationId xmlns:a16="http://schemas.microsoft.com/office/drawing/2014/main" id="{FBBC90CA-E68C-4949-9786-AFB627FDBA6B}"/>
              </a:ext>
            </a:extLst>
          </p:cNvPr>
          <p:cNvSpPr/>
          <p:nvPr/>
        </p:nvSpPr>
        <p:spPr>
          <a:xfrm>
            <a:off x="8063656" y="5349843"/>
            <a:ext cx="978854" cy="685466"/>
          </a:xfrm>
          <a:prstGeom prst="flowChartDocumen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暗号帳</a:t>
            </a:r>
            <a:endParaRPr kumimoji="1"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乱数表</a:t>
            </a:r>
            <a:endParaRPr kumimoji="1" lang="ja-JP" altLang="en-US" sz="1600" dirty="0">
              <a:latin typeface="Meiryo UI" panose="020B0604030504040204" pitchFamily="50" charset="-128"/>
              <a:ea typeface="Meiryo UI" panose="020B0604030504040204" pitchFamily="50" charset="-128"/>
            </a:endParaRPr>
          </a:p>
        </p:txBody>
      </p:sp>
      <p:sp>
        <p:nvSpPr>
          <p:cNvPr id="175" name="フローチャート: 書類 174">
            <a:extLst>
              <a:ext uri="{FF2B5EF4-FFF2-40B4-BE49-F238E27FC236}">
                <a16:creationId xmlns:a16="http://schemas.microsoft.com/office/drawing/2014/main" id="{B30F2593-0A57-48AC-95AE-38EF2D0CF532}"/>
              </a:ext>
            </a:extLst>
          </p:cNvPr>
          <p:cNvSpPr/>
          <p:nvPr/>
        </p:nvSpPr>
        <p:spPr>
          <a:xfrm>
            <a:off x="6936349" y="4842157"/>
            <a:ext cx="647763" cy="488147"/>
          </a:xfrm>
          <a:prstGeom prst="flowChartDocument">
            <a:avLst/>
          </a:prstGeom>
          <a:solidFill>
            <a:schemeClr val="accent2">
              <a:lumMod val="60000"/>
              <a:lumOff val="4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6" name="フローチャート: 書類 175">
            <a:extLst>
              <a:ext uri="{FF2B5EF4-FFF2-40B4-BE49-F238E27FC236}">
                <a16:creationId xmlns:a16="http://schemas.microsoft.com/office/drawing/2014/main" id="{3988693F-92BE-4ECD-940C-63E0F3949D0E}"/>
              </a:ext>
            </a:extLst>
          </p:cNvPr>
          <p:cNvSpPr/>
          <p:nvPr/>
        </p:nvSpPr>
        <p:spPr>
          <a:xfrm>
            <a:off x="6057243" y="5363008"/>
            <a:ext cx="647763" cy="488147"/>
          </a:xfrm>
          <a:prstGeom prst="flowChartDocument">
            <a:avLst/>
          </a:prstGeom>
          <a:solidFill>
            <a:schemeClr val="accent2">
              <a:lumMod val="60000"/>
              <a:lumOff val="4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フローチャート: 書類 176">
            <a:extLst>
              <a:ext uri="{FF2B5EF4-FFF2-40B4-BE49-F238E27FC236}">
                <a16:creationId xmlns:a16="http://schemas.microsoft.com/office/drawing/2014/main" id="{BE9AEA6E-CA92-4034-BC2D-6DD304155156}"/>
              </a:ext>
            </a:extLst>
          </p:cNvPr>
          <p:cNvSpPr/>
          <p:nvPr/>
        </p:nvSpPr>
        <p:spPr>
          <a:xfrm>
            <a:off x="5593380" y="5963409"/>
            <a:ext cx="647763" cy="488147"/>
          </a:xfrm>
          <a:prstGeom prst="flowChartDocument">
            <a:avLst/>
          </a:prstGeom>
          <a:solidFill>
            <a:schemeClr val="accent2">
              <a:lumMod val="60000"/>
              <a:lumOff val="4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テキスト ボックス 179">
            <a:extLst>
              <a:ext uri="{FF2B5EF4-FFF2-40B4-BE49-F238E27FC236}">
                <a16:creationId xmlns:a16="http://schemas.microsoft.com/office/drawing/2014/main" id="{9595178E-2FC1-4C92-88F9-8EC48A046366}"/>
              </a:ext>
            </a:extLst>
          </p:cNvPr>
          <p:cNvSpPr txBox="1"/>
          <p:nvPr/>
        </p:nvSpPr>
        <p:spPr>
          <a:xfrm>
            <a:off x="10266365" y="6545955"/>
            <a:ext cx="1322108" cy="253916"/>
          </a:xfrm>
          <a:prstGeom prst="rect">
            <a:avLst/>
          </a:prstGeom>
          <a:noFill/>
        </p:spPr>
        <p:txBody>
          <a:bodyPr wrap="square" rtlCol="0">
            <a:spAutoFit/>
          </a:bodyPr>
          <a:lstStyle/>
          <a:p>
            <a:pPr algn="ctr"/>
            <a:r>
              <a:rPr lang="en-US" altLang="ja-JP" sz="1050" dirty="0">
                <a:latin typeface="Meiryo UI" panose="020B0604030504040204" pitchFamily="50" charset="-128"/>
                <a:ea typeface="Meiryo UI" panose="020B0604030504040204" pitchFamily="50" charset="-128"/>
              </a:rPr>
              <a:t>NKVD</a:t>
            </a:r>
            <a:r>
              <a:rPr lang="ja-JP" altLang="en-US" sz="1050" dirty="0">
                <a:latin typeface="Meiryo UI" panose="020B0604030504040204" pitchFamily="50" charset="-128"/>
                <a:ea typeface="Meiryo UI" panose="020B0604030504040204" pitchFamily="50" charset="-128"/>
              </a:rPr>
              <a:t>長官ベリヤ</a:t>
            </a:r>
            <a:endParaRPr kumimoji="1" lang="en-US" altLang="ja-JP" sz="1050" dirty="0">
              <a:latin typeface="Meiryo UI" panose="020B0604030504040204" pitchFamily="50" charset="-128"/>
              <a:ea typeface="Meiryo UI" panose="020B0604030504040204" pitchFamily="50" charset="-128"/>
            </a:endParaRPr>
          </a:p>
        </p:txBody>
      </p:sp>
      <p:sp>
        <p:nvSpPr>
          <p:cNvPr id="165" name="矢印: 左 164">
            <a:extLst>
              <a:ext uri="{FF2B5EF4-FFF2-40B4-BE49-F238E27FC236}">
                <a16:creationId xmlns:a16="http://schemas.microsoft.com/office/drawing/2014/main" id="{04F513CF-DA22-4137-8FC7-632F408043D3}"/>
              </a:ext>
            </a:extLst>
          </p:cNvPr>
          <p:cNvSpPr/>
          <p:nvPr/>
        </p:nvSpPr>
        <p:spPr>
          <a:xfrm>
            <a:off x="9118294" y="5319914"/>
            <a:ext cx="1128279" cy="7153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Meiryo UI" panose="020B0604030504040204" pitchFamily="50" charset="-128"/>
                <a:ea typeface="Meiryo UI" panose="020B0604030504040204" pitchFamily="50" charset="-128"/>
              </a:rPr>
              <a:t>時間がない・・・</a:t>
            </a:r>
            <a:endParaRPr kumimoji="1"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コピーしよう～</a:t>
            </a:r>
            <a:endParaRPr kumimoji="1" lang="ja-JP" altLang="en-US" sz="800" dirty="0">
              <a:latin typeface="Meiryo UI" panose="020B0604030504040204" pitchFamily="50" charset="-128"/>
              <a:ea typeface="Meiryo UI" panose="020B0604030504040204" pitchFamily="50" charset="-128"/>
            </a:endParaRPr>
          </a:p>
        </p:txBody>
      </p:sp>
      <p:cxnSp>
        <p:nvCxnSpPr>
          <p:cNvPr id="169" name="直線矢印コネクタ 168">
            <a:extLst>
              <a:ext uri="{FF2B5EF4-FFF2-40B4-BE49-F238E27FC236}">
                <a16:creationId xmlns:a16="http://schemas.microsoft.com/office/drawing/2014/main" id="{8C84D735-6C60-4258-AB66-F2BB266B480D}"/>
              </a:ext>
            </a:extLst>
          </p:cNvPr>
          <p:cNvCxnSpPr>
            <a:stCxn id="164" idx="1"/>
            <a:endCxn id="175" idx="3"/>
          </p:cNvCxnSpPr>
          <p:nvPr/>
        </p:nvCxnSpPr>
        <p:spPr>
          <a:xfrm flipH="1" flipV="1">
            <a:off x="7584112" y="5086231"/>
            <a:ext cx="479544" cy="606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a:extLst>
              <a:ext uri="{FF2B5EF4-FFF2-40B4-BE49-F238E27FC236}">
                <a16:creationId xmlns:a16="http://schemas.microsoft.com/office/drawing/2014/main" id="{BDDB09D1-1131-40FA-B116-B104ED31AADB}"/>
              </a:ext>
            </a:extLst>
          </p:cNvPr>
          <p:cNvCxnSpPr>
            <a:cxnSpLocks/>
            <a:stCxn id="164" idx="1"/>
            <a:endCxn id="176" idx="3"/>
          </p:cNvCxnSpPr>
          <p:nvPr/>
        </p:nvCxnSpPr>
        <p:spPr>
          <a:xfrm flipH="1" flipV="1">
            <a:off x="6705006" y="5607082"/>
            <a:ext cx="1358650" cy="85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直線矢印コネクタ 181">
            <a:extLst>
              <a:ext uri="{FF2B5EF4-FFF2-40B4-BE49-F238E27FC236}">
                <a16:creationId xmlns:a16="http://schemas.microsoft.com/office/drawing/2014/main" id="{65275FC2-F84B-4F54-B5D7-B35146AA2FF9}"/>
              </a:ext>
            </a:extLst>
          </p:cNvPr>
          <p:cNvCxnSpPr>
            <a:stCxn id="164" idx="1"/>
            <a:endCxn id="177" idx="3"/>
          </p:cNvCxnSpPr>
          <p:nvPr/>
        </p:nvCxnSpPr>
        <p:spPr>
          <a:xfrm flipH="1">
            <a:off x="6241143" y="5692576"/>
            <a:ext cx="1822513" cy="514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3" name="Picture 10" descr="MCj04344110000[1]">
            <a:extLst>
              <a:ext uri="{FF2B5EF4-FFF2-40B4-BE49-F238E27FC236}">
                <a16:creationId xmlns:a16="http://schemas.microsoft.com/office/drawing/2014/main" id="{A51F3CA2-CAAE-4B3E-8044-137D5BC82C0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2733" y="4778749"/>
            <a:ext cx="602002" cy="67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44">
            <a:extLst>
              <a:ext uri="{FF2B5EF4-FFF2-40B4-BE49-F238E27FC236}">
                <a16:creationId xmlns:a16="http://schemas.microsoft.com/office/drawing/2014/main" id="{CD5BA8D7-4067-4DB2-AA54-5381C8C71DA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94655" y="1497284"/>
            <a:ext cx="468931" cy="59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 name="テキスト ボックス 194">
            <a:extLst>
              <a:ext uri="{FF2B5EF4-FFF2-40B4-BE49-F238E27FC236}">
                <a16:creationId xmlns:a16="http://schemas.microsoft.com/office/drawing/2014/main" id="{6729ECE1-E85E-44AE-B775-DB27EA123AE0}"/>
              </a:ext>
            </a:extLst>
          </p:cNvPr>
          <p:cNvSpPr txBox="1"/>
          <p:nvPr/>
        </p:nvSpPr>
        <p:spPr>
          <a:xfrm>
            <a:off x="5203426" y="1687973"/>
            <a:ext cx="1239204" cy="246221"/>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東京市内から打電</a:t>
            </a:r>
            <a:endParaRPr kumimoji="1" lang="en-US" altLang="ja-JP" sz="1000" dirty="0">
              <a:latin typeface="Meiryo UI" panose="020B0604030504040204" pitchFamily="50" charset="-128"/>
              <a:ea typeface="Meiryo UI" panose="020B0604030504040204" pitchFamily="50" charset="-128"/>
            </a:endParaRPr>
          </a:p>
        </p:txBody>
      </p:sp>
      <p:pic>
        <p:nvPicPr>
          <p:cNvPr id="196" name="図 1">
            <a:extLst>
              <a:ext uri="{FF2B5EF4-FFF2-40B4-BE49-F238E27FC236}">
                <a16:creationId xmlns:a16="http://schemas.microsoft.com/office/drawing/2014/main" id="{45174B6B-3028-4214-9F44-2D327E445B26}"/>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27978" y="5571698"/>
            <a:ext cx="528692" cy="76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図 5">
            <a:extLst>
              <a:ext uri="{FF2B5EF4-FFF2-40B4-BE49-F238E27FC236}">
                <a16:creationId xmlns:a16="http://schemas.microsoft.com/office/drawing/2014/main" id="{D30D2F77-53F5-4716-9B7C-4E9E05F5E4D4}"/>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24333" y="4886809"/>
            <a:ext cx="531284" cy="76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図 6">
            <a:extLst>
              <a:ext uri="{FF2B5EF4-FFF2-40B4-BE49-F238E27FC236}">
                <a16:creationId xmlns:a16="http://schemas.microsoft.com/office/drawing/2014/main" id="{21CA7B1F-7616-46AC-900E-049A9C45E513}"/>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17618" y="4715285"/>
            <a:ext cx="520428" cy="71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8" name="直線矢印コネクタ 187">
            <a:extLst>
              <a:ext uri="{FF2B5EF4-FFF2-40B4-BE49-F238E27FC236}">
                <a16:creationId xmlns:a16="http://schemas.microsoft.com/office/drawing/2014/main" id="{2F9D926C-BCDA-4210-A7D8-A67C2CC97B53}"/>
              </a:ext>
            </a:extLst>
          </p:cNvPr>
          <p:cNvCxnSpPr/>
          <p:nvPr/>
        </p:nvCxnSpPr>
        <p:spPr>
          <a:xfrm flipH="1">
            <a:off x="5861031" y="5006346"/>
            <a:ext cx="1075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A0C222BC-B65B-41D0-8A4F-46C06810BF6E}"/>
              </a:ext>
            </a:extLst>
          </p:cNvPr>
          <p:cNvCxnSpPr>
            <a:cxnSpLocks/>
            <a:stCxn id="176" idx="1"/>
          </p:cNvCxnSpPr>
          <p:nvPr/>
        </p:nvCxnSpPr>
        <p:spPr>
          <a:xfrm flipH="1" flipV="1">
            <a:off x="5273557" y="5571698"/>
            <a:ext cx="783686" cy="35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a:extLst>
              <a:ext uri="{FF2B5EF4-FFF2-40B4-BE49-F238E27FC236}">
                <a16:creationId xmlns:a16="http://schemas.microsoft.com/office/drawing/2014/main" id="{17E3881F-770D-40CF-9FFB-0C6D5EEADB57}"/>
              </a:ext>
            </a:extLst>
          </p:cNvPr>
          <p:cNvCxnSpPr>
            <a:stCxn id="177" idx="1"/>
          </p:cNvCxnSpPr>
          <p:nvPr/>
        </p:nvCxnSpPr>
        <p:spPr>
          <a:xfrm flipH="1">
            <a:off x="4977616" y="6207483"/>
            <a:ext cx="615764" cy="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E72D0458-54D5-45E3-808C-DECACAEE095F}"/>
              </a:ext>
            </a:extLst>
          </p:cNvPr>
          <p:cNvSpPr txBox="1"/>
          <p:nvPr/>
        </p:nvSpPr>
        <p:spPr>
          <a:xfrm>
            <a:off x="5529794" y="4710029"/>
            <a:ext cx="923636" cy="261610"/>
          </a:xfrm>
          <a:prstGeom prst="rect">
            <a:avLst/>
          </a:prstGeom>
          <a:noFill/>
        </p:spPr>
        <p:txBody>
          <a:bodyPr wrap="square" rtlCol="0">
            <a:spAutoFit/>
          </a:bodyPr>
          <a:lstStyle/>
          <a:p>
            <a:pPr algn="r"/>
            <a:r>
              <a:rPr lang="ja-JP" altLang="en-US" sz="1100" dirty="0">
                <a:latin typeface="Meiryo UI" panose="020B0604030504040204" pitchFamily="50" charset="-128"/>
                <a:ea typeface="Meiryo UI" panose="020B0604030504040204" pitchFamily="50" charset="-128"/>
              </a:rPr>
              <a:t>政治</a:t>
            </a:r>
            <a:r>
              <a:rPr kumimoji="1" lang="ja-JP" altLang="en-US" sz="1100" dirty="0">
                <a:latin typeface="Meiryo UI" panose="020B0604030504040204" pitchFamily="50" charset="-128"/>
                <a:ea typeface="Meiryo UI" panose="020B0604030504040204" pitchFamily="50" charset="-128"/>
              </a:rPr>
              <a:t>スパイ</a:t>
            </a:r>
          </a:p>
        </p:txBody>
      </p:sp>
      <p:sp>
        <p:nvSpPr>
          <p:cNvPr id="216" name="テキスト ボックス 215">
            <a:extLst>
              <a:ext uri="{FF2B5EF4-FFF2-40B4-BE49-F238E27FC236}">
                <a16:creationId xmlns:a16="http://schemas.microsoft.com/office/drawing/2014/main" id="{BD5A25A4-E9A7-443C-9B00-E5B36473AABF}"/>
              </a:ext>
            </a:extLst>
          </p:cNvPr>
          <p:cNvSpPr txBox="1"/>
          <p:nvPr/>
        </p:nvSpPr>
        <p:spPr>
          <a:xfrm>
            <a:off x="3958541" y="4977505"/>
            <a:ext cx="923636" cy="261610"/>
          </a:xfrm>
          <a:prstGeom prst="rect">
            <a:avLst/>
          </a:prstGeom>
          <a:noFill/>
        </p:spPr>
        <p:txBody>
          <a:bodyPr wrap="square" rtlCol="0">
            <a:spAutoFit/>
          </a:bodyPr>
          <a:lstStyle/>
          <a:p>
            <a:pPr algn="r"/>
            <a:r>
              <a:rPr kumimoji="1" lang="ja-JP" altLang="en-US" sz="1100" dirty="0">
                <a:latin typeface="Meiryo UI" panose="020B0604030504040204" pitchFamily="50" charset="-128"/>
                <a:ea typeface="Meiryo UI" panose="020B0604030504040204" pitchFamily="50" charset="-128"/>
              </a:rPr>
              <a:t>原爆スパイ</a:t>
            </a:r>
          </a:p>
        </p:txBody>
      </p:sp>
      <p:sp>
        <p:nvSpPr>
          <p:cNvPr id="217" name="テキスト ボックス 216">
            <a:extLst>
              <a:ext uri="{FF2B5EF4-FFF2-40B4-BE49-F238E27FC236}">
                <a16:creationId xmlns:a16="http://schemas.microsoft.com/office/drawing/2014/main" id="{E01F9405-346A-4E0C-9DD9-390C85251333}"/>
              </a:ext>
            </a:extLst>
          </p:cNvPr>
          <p:cNvSpPr txBox="1"/>
          <p:nvPr/>
        </p:nvSpPr>
        <p:spPr>
          <a:xfrm>
            <a:off x="3578617" y="5898761"/>
            <a:ext cx="923636" cy="261610"/>
          </a:xfrm>
          <a:prstGeom prst="rect">
            <a:avLst/>
          </a:prstGeom>
          <a:noFill/>
        </p:spPr>
        <p:txBody>
          <a:bodyPr wrap="square" rtlCol="0">
            <a:spAutoFit/>
          </a:bodyPr>
          <a:lstStyle/>
          <a:p>
            <a:pPr algn="r"/>
            <a:r>
              <a:rPr lang="ja-JP" altLang="en-US" sz="1100" dirty="0">
                <a:latin typeface="Meiryo UI" panose="020B0604030504040204" pitchFamily="50" charset="-128"/>
                <a:ea typeface="Meiryo UI" panose="020B0604030504040204" pitchFamily="50" charset="-128"/>
              </a:rPr>
              <a:t>技術</a:t>
            </a:r>
            <a:r>
              <a:rPr kumimoji="1" lang="ja-JP" altLang="en-US" sz="1100" dirty="0">
                <a:latin typeface="Meiryo UI" panose="020B0604030504040204" pitchFamily="50" charset="-128"/>
                <a:ea typeface="Meiryo UI" panose="020B0604030504040204" pitchFamily="50" charset="-128"/>
              </a:rPr>
              <a:t>スパイ</a:t>
            </a:r>
          </a:p>
        </p:txBody>
      </p:sp>
      <p:sp>
        <p:nvSpPr>
          <p:cNvPr id="214" name="矢印: 折線 213">
            <a:extLst>
              <a:ext uri="{FF2B5EF4-FFF2-40B4-BE49-F238E27FC236}">
                <a16:creationId xmlns:a16="http://schemas.microsoft.com/office/drawing/2014/main" id="{4757872D-9CF8-4CC5-BCF4-2BDF22B205CA}"/>
              </a:ext>
            </a:extLst>
          </p:cNvPr>
          <p:cNvSpPr/>
          <p:nvPr/>
        </p:nvSpPr>
        <p:spPr>
          <a:xfrm rot="16200000">
            <a:off x="1889967" y="3367994"/>
            <a:ext cx="1575510" cy="2825991"/>
          </a:xfrm>
          <a:prstGeom prst="bentArrow">
            <a:avLst>
              <a:gd name="adj1" fmla="val 13876"/>
              <a:gd name="adj2" fmla="val 19196"/>
              <a:gd name="adj3" fmla="val 25484"/>
              <a:gd name="adj4" fmla="val 456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3" name="Picture 24" descr="icon05">
            <a:extLst>
              <a:ext uri="{FF2B5EF4-FFF2-40B4-BE49-F238E27FC236}">
                <a16:creationId xmlns:a16="http://schemas.microsoft.com/office/drawing/2014/main" id="{1FFB5D48-45C9-424B-A20D-59972627A0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3552" y="4723324"/>
            <a:ext cx="725314" cy="90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テキスト ボックス 214">
            <a:extLst>
              <a:ext uri="{FF2B5EF4-FFF2-40B4-BE49-F238E27FC236}">
                <a16:creationId xmlns:a16="http://schemas.microsoft.com/office/drawing/2014/main" id="{44D1E09A-41C1-480B-B8E4-60370AFCDADE}"/>
              </a:ext>
            </a:extLst>
          </p:cNvPr>
          <p:cNvSpPr txBox="1"/>
          <p:nvPr/>
        </p:nvSpPr>
        <p:spPr>
          <a:xfrm>
            <a:off x="269429" y="4451476"/>
            <a:ext cx="1024756"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傍受</a:t>
            </a:r>
          </a:p>
        </p:txBody>
      </p:sp>
      <p:sp>
        <p:nvSpPr>
          <p:cNvPr id="218" name="テキスト ボックス 217">
            <a:extLst>
              <a:ext uri="{FF2B5EF4-FFF2-40B4-BE49-F238E27FC236}">
                <a16:creationId xmlns:a16="http://schemas.microsoft.com/office/drawing/2014/main" id="{EE64A77C-E9EA-4C67-9FAF-D0C9F3B79120}"/>
              </a:ext>
            </a:extLst>
          </p:cNvPr>
          <p:cNvSpPr txBox="1"/>
          <p:nvPr/>
        </p:nvSpPr>
        <p:spPr>
          <a:xfrm>
            <a:off x="1701825" y="5299304"/>
            <a:ext cx="2567709" cy="307777"/>
          </a:xfrm>
          <a:prstGeom prst="rect">
            <a:avLst/>
          </a:prstGeom>
          <a:noFill/>
        </p:spPr>
        <p:txBody>
          <a:bodyPr wrap="square" rtlCol="0">
            <a:spAutoFit/>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米国内からモスクワへ</a:t>
            </a:r>
          </a:p>
        </p:txBody>
      </p:sp>
      <p:sp>
        <p:nvSpPr>
          <p:cNvPr id="226" name="テキスト ボックス 225">
            <a:extLst>
              <a:ext uri="{FF2B5EF4-FFF2-40B4-BE49-F238E27FC236}">
                <a16:creationId xmlns:a16="http://schemas.microsoft.com/office/drawing/2014/main" id="{CBFFCF4E-1683-47CC-AFEF-F3D26A475483}"/>
              </a:ext>
            </a:extLst>
          </p:cNvPr>
          <p:cNvSpPr txBox="1"/>
          <p:nvPr/>
        </p:nvSpPr>
        <p:spPr>
          <a:xfrm>
            <a:off x="143312" y="3677133"/>
            <a:ext cx="3686048"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スパイの皆さんの報告・通報など暗号文</a:t>
            </a:r>
            <a:endParaRPr kumimoji="1" lang="ja-JP" altLang="en-US" sz="1600" dirty="0">
              <a:latin typeface="Meiryo UI" panose="020B0604030504040204" pitchFamily="50" charset="-128"/>
              <a:ea typeface="Meiryo UI" panose="020B0604030504040204" pitchFamily="50" charset="-128"/>
            </a:endParaRPr>
          </a:p>
        </p:txBody>
      </p:sp>
      <p:pic>
        <p:nvPicPr>
          <p:cNvPr id="227" name="Picture 125" descr="Content_Icon">
            <a:extLst>
              <a:ext uri="{FF2B5EF4-FFF2-40B4-BE49-F238E27FC236}">
                <a16:creationId xmlns:a16="http://schemas.microsoft.com/office/drawing/2014/main" id="{92F4E67A-1B2F-407A-84F8-EE2C390C71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285" y="5805285"/>
            <a:ext cx="741570" cy="61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テキスト ボックス 227">
            <a:extLst>
              <a:ext uri="{FF2B5EF4-FFF2-40B4-BE49-F238E27FC236}">
                <a16:creationId xmlns:a16="http://schemas.microsoft.com/office/drawing/2014/main" id="{93877828-8EED-4BE8-AFF3-3FB30623D9DF}"/>
              </a:ext>
            </a:extLst>
          </p:cNvPr>
          <p:cNvSpPr txBox="1"/>
          <p:nvPr/>
        </p:nvSpPr>
        <p:spPr>
          <a:xfrm>
            <a:off x="0" y="5593465"/>
            <a:ext cx="1638555"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記録／</a:t>
            </a:r>
            <a:r>
              <a:rPr lang="ja-JP" altLang="en-US" sz="1400" dirty="0">
                <a:latin typeface="Meiryo UI" panose="020B0604030504040204" pitchFamily="50" charset="-128"/>
                <a:ea typeface="Meiryo UI" panose="020B0604030504040204" pitchFamily="50" charset="-128"/>
              </a:rPr>
              <a:t>保存</a:t>
            </a:r>
            <a:endParaRPr kumimoji="1" lang="ja-JP" altLang="en-US" sz="1400" dirty="0">
              <a:latin typeface="Meiryo UI" panose="020B0604030504040204" pitchFamily="50" charset="-128"/>
              <a:ea typeface="Meiryo UI" panose="020B0604030504040204" pitchFamily="50" charset="-128"/>
            </a:endParaRPr>
          </a:p>
        </p:txBody>
      </p:sp>
      <p:pic>
        <p:nvPicPr>
          <p:cNvPr id="229" name="Picture 122" descr="events_icon">
            <a:extLst>
              <a:ext uri="{FF2B5EF4-FFF2-40B4-BE49-F238E27FC236}">
                <a16:creationId xmlns:a16="http://schemas.microsoft.com/office/drawing/2014/main" id="{D8656983-979E-48C4-A4CC-83F7A8049E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2068" y="4450982"/>
            <a:ext cx="4095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図 15">
            <a:extLst>
              <a:ext uri="{FF2B5EF4-FFF2-40B4-BE49-F238E27FC236}">
                <a16:creationId xmlns:a16="http://schemas.microsoft.com/office/drawing/2014/main" id="{A0BDC54B-6C6C-4AAA-B1A5-973A4F0F7F7F}"/>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084142" y="4677228"/>
            <a:ext cx="716151" cy="7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図 15">
            <a:extLst>
              <a:ext uri="{FF2B5EF4-FFF2-40B4-BE49-F238E27FC236}">
                <a16:creationId xmlns:a16="http://schemas.microsoft.com/office/drawing/2014/main" id="{62254C87-CED7-49F6-A9DA-1C4C9ECFA1D8}"/>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657074" y="4677228"/>
            <a:ext cx="716151" cy="7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図 15">
            <a:extLst>
              <a:ext uri="{FF2B5EF4-FFF2-40B4-BE49-F238E27FC236}">
                <a16:creationId xmlns:a16="http://schemas.microsoft.com/office/drawing/2014/main" id="{4BE5DBE5-AE49-44A7-AF0C-025E9E0CF27A}"/>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228605" y="4677228"/>
            <a:ext cx="716151" cy="7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Picture 2">
            <a:extLst>
              <a:ext uri="{FF2B5EF4-FFF2-40B4-BE49-F238E27FC236}">
                <a16:creationId xmlns:a16="http://schemas.microsoft.com/office/drawing/2014/main" id="{A0D76403-F1A7-4A3D-9151-7FDD3DB09FE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98045" y="5589044"/>
            <a:ext cx="880883" cy="96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8" name="テキスト ボックス 237">
            <a:extLst>
              <a:ext uri="{FF2B5EF4-FFF2-40B4-BE49-F238E27FC236}">
                <a16:creationId xmlns:a16="http://schemas.microsoft.com/office/drawing/2014/main" id="{89D732B0-1962-4DA8-94DC-EA81D22F5E7E}"/>
              </a:ext>
            </a:extLst>
          </p:cNvPr>
          <p:cNvSpPr txBox="1"/>
          <p:nvPr/>
        </p:nvSpPr>
        <p:spPr>
          <a:xfrm>
            <a:off x="2117987" y="6059880"/>
            <a:ext cx="1024756" cy="338554"/>
          </a:xfrm>
          <a:prstGeom prst="rect">
            <a:avLst/>
          </a:prstGeom>
          <a:noFill/>
        </p:spPr>
        <p:txBody>
          <a:bodyPr wrap="square" rtlCol="0">
            <a:spAutoFit/>
          </a:bodyPr>
          <a:lstStyle/>
          <a:p>
            <a:pPr algn="ctr"/>
            <a:r>
              <a:rPr lang="ja-JP" altLang="en-US" sz="1600" b="1" dirty="0">
                <a:solidFill>
                  <a:schemeClr val="bg1"/>
                </a:solidFill>
                <a:latin typeface="Meiryo UI" panose="020B0604030504040204" pitchFamily="50" charset="-128"/>
                <a:ea typeface="Meiryo UI" panose="020B0604030504040204" pitchFamily="50" charset="-128"/>
              </a:rPr>
              <a:t>解読</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cxnSp>
        <p:nvCxnSpPr>
          <p:cNvPr id="220" name="直線矢印コネクタ 219">
            <a:extLst>
              <a:ext uri="{FF2B5EF4-FFF2-40B4-BE49-F238E27FC236}">
                <a16:creationId xmlns:a16="http://schemas.microsoft.com/office/drawing/2014/main" id="{C348A2C7-244E-4EFA-99BD-0BFD3B0C9BD4}"/>
              </a:ext>
            </a:extLst>
          </p:cNvPr>
          <p:cNvCxnSpPr>
            <a:cxnSpLocks/>
            <a:stCxn id="227" idx="3"/>
          </p:cNvCxnSpPr>
          <p:nvPr/>
        </p:nvCxnSpPr>
        <p:spPr>
          <a:xfrm>
            <a:off x="1236855" y="6113339"/>
            <a:ext cx="102475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a:extLst>
              <a:ext uri="{FF2B5EF4-FFF2-40B4-BE49-F238E27FC236}">
                <a16:creationId xmlns:a16="http://schemas.microsoft.com/office/drawing/2014/main" id="{F8504E52-E59E-489B-88B3-EDCCD2A14040}"/>
              </a:ext>
            </a:extLst>
          </p:cNvPr>
          <p:cNvCxnSpPr>
            <a:stCxn id="166" idx="0"/>
          </p:cNvCxnSpPr>
          <p:nvPr/>
        </p:nvCxnSpPr>
        <p:spPr>
          <a:xfrm flipH="1" flipV="1">
            <a:off x="9332365" y="864655"/>
            <a:ext cx="1" cy="34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4" name="テキスト ボックス 243">
            <a:extLst>
              <a:ext uri="{FF2B5EF4-FFF2-40B4-BE49-F238E27FC236}">
                <a16:creationId xmlns:a16="http://schemas.microsoft.com/office/drawing/2014/main" id="{9A4C9A1B-DCC4-4669-B383-27A46695B9B5}"/>
              </a:ext>
            </a:extLst>
          </p:cNvPr>
          <p:cNvSpPr txBox="1"/>
          <p:nvPr/>
        </p:nvSpPr>
        <p:spPr>
          <a:xfrm>
            <a:off x="7863932" y="339610"/>
            <a:ext cx="3637001" cy="584775"/>
          </a:xfrm>
          <a:prstGeom prst="rect">
            <a:avLst/>
          </a:prstGeom>
          <a:noFill/>
        </p:spPr>
        <p:txBody>
          <a:bodyPr wrap="square" rtlCol="0">
            <a:spAutoFit/>
          </a:bodyPr>
          <a:lstStyle/>
          <a:p>
            <a:pPr algn="ctr"/>
            <a:r>
              <a:rPr lang="ja-JP" altLang="en-US" sz="1600" b="1" dirty="0">
                <a:latin typeface="Meiryo UI" panose="020B0604030504040204" pitchFamily="50" charset="-128"/>
                <a:ea typeface="Meiryo UI" panose="020B0604030504040204" pitchFamily="50" charset="-128"/>
              </a:rPr>
              <a:t>エコノミスト</a:t>
            </a:r>
            <a:r>
              <a:rPr lang="ja-JP" altLang="en-US" sz="1600" dirty="0">
                <a:latin typeface="Meiryo UI" panose="020B0604030504040204" pitchFamily="50" charset="-128"/>
                <a:ea typeface="Meiryo UI" panose="020B0604030504040204" pitchFamily="50" charset="-128"/>
              </a:rPr>
              <a:t>と言う</a:t>
            </a:r>
            <a:endParaRPr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日本人スパイもモスクワに通報</a:t>
            </a:r>
            <a:endParaRPr kumimoji="1" lang="ja-JP" altLang="en-US" sz="1600" dirty="0">
              <a:latin typeface="Meiryo UI" panose="020B0604030504040204" pitchFamily="50" charset="-128"/>
              <a:ea typeface="Meiryo UI" panose="020B0604030504040204" pitchFamily="50" charset="-128"/>
            </a:endParaRPr>
          </a:p>
        </p:txBody>
      </p:sp>
      <p:pic>
        <p:nvPicPr>
          <p:cNvPr id="245" name="Picture 42" descr="malicious user_s">
            <a:extLst>
              <a:ext uri="{FF2B5EF4-FFF2-40B4-BE49-F238E27FC236}">
                <a16:creationId xmlns:a16="http://schemas.microsoft.com/office/drawing/2014/main" id="{C7833F3E-A4F0-495D-AF47-C982566E0CD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966265" y="135439"/>
            <a:ext cx="716917" cy="76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テキスト ボックス 246">
            <a:extLst>
              <a:ext uri="{FF2B5EF4-FFF2-40B4-BE49-F238E27FC236}">
                <a16:creationId xmlns:a16="http://schemas.microsoft.com/office/drawing/2014/main" id="{76C9A7E4-14D0-4C49-A4CD-BE0DE87630AF}"/>
              </a:ext>
            </a:extLst>
          </p:cNvPr>
          <p:cNvSpPr txBox="1"/>
          <p:nvPr/>
        </p:nvSpPr>
        <p:spPr>
          <a:xfrm>
            <a:off x="2438610" y="5722588"/>
            <a:ext cx="1420865" cy="246221"/>
          </a:xfrm>
          <a:prstGeom prst="rect">
            <a:avLst/>
          </a:prstGeom>
          <a:noFill/>
        </p:spPr>
        <p:txBody>
          <a:bodyPr wrap="square" rtlCol="0">
            <a:spAutoFit/>
          </a:bodyPr>
          <a:lstStyle/>
          <a:p>
            <a:pPr algn="ctr"/>
            <a:r>
              <a:rPr lang="ja-JP" altLang="en-US" sz="1000" dirty="0">
                <a:latin typeface="Meiryo UI" panose="020B0604030504040204" pitchFamily="50" charset="-128"/>
                <a:ea typeface="Meiryo UI" panose="020B0604030504040204" pitchFamily="50" charset="-128"/>
              </a:rPr>
              <a:t>フムフム・・・</a:t>
            </a:r>
            <a:endParaRPr kumimoji="1" lang="ja-JP" altLang="en-US" sz="1000" dirty="0">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AF2D6D79-4478-4E43-908D-B3AFEBADEA80}"/>
              </a:ext>
            </a:extLst>
          </p:cNvPr>
          <p:cNvSpPr txBox="1"/>
          <p:nvPr/>
        </p:nvSpPr>
        <p:spPr>
          <a:xfrm>
            <a:off x="8281497" y="60568"/>
            <a:ext cx="2442472" cy="369332"/>
          </a:xfrm>
          <a:prstGeom prst="rect">
            <a:avLst/>
          </a:prstGeom>
          <a:noFill/>
        </p:spPr>
        <p:txBody>
          <a:bodyPr wrap="square" rtlCol="0">
            <a:spAutoFit/>
          </a:bodyPr>
          <a:lstStyle/>
          <a:p>
            <a:pPr algn="ctr"/>
            <a:r>
              <a:rPr lang="ja-JP" altLang="en-US" sz="900" b="1" dirty="0">
                <a:latin typeface="Meiryo UI" panose="020B0604030504040204" pitchFamily="50" charset="-128"/>
                <a:ea typeface="Meiryo UI" panose="020B0604030504040204" pitchFamily="50" charset="-128"/>
              </a:rPr>
              <a:t>天羽英二</a:t>
            </a:r>
            <a:r>
              <a:rPr lang="ja-JP" altLang="en-US" sz="900" dirty="0">
                <a:latin typeface="Meiryo UI" panose="020B0604030504040204" pitchFamily="50" charset="-128"/>
                <a:ea typeface="Meiryo UI" panose="020B0604030504040204" pitchFamily="50" charset="-128"/>
              </a:rPr>
              <a:t>（あもう　えいじ）</a:t>
            </a:r>
            <a:endParaRPr lang="en-US" altLang="ja-JP" sz="9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(2022.1 </a:t>
            </a:r>
            <a:r>
              <a:rPr lang="ja-JP" altLang="en-US" sz="900" dirty="0">
                <a:latin typeface="Meiryo UI" panose="020B0604030504040204" pitchFamily="50" charset="-128"/>
                <a:ea typeface="Meiryo UI" panose="020B0604030504040204" pitchFamily="50" charset="-128"/>
              </a:rPr>
              <a:t>選択 </a:t>
            </a:r>
            <a:r>
              <a:rPr lang="en-US" altLang="ja-JP" sz="900" dirty="0">
                <a:latin typeface="Meiryo UI" panose="020B0604030504040204" pitchFamily="50" charset="-128"/>
                <a:ea typeface="Meiryo UI" panose="020B0604030504040204" pitchFamily="50" charset="-128"/>
              </a:rPr>
              <a:t>P.105</a:t>
            </a:r>
            <a:r>
              <a:rPr lang="ja-JP" altLang="en-US" sz="900" dirty="0">
                <a:latin typeface="Meiryo UI" panose="020B0604030504040204" pitchFamily="50" charset="-128"/>
                <a:ea typeface="Meiryo UI" panose="020B0604030504040204" pitchFamily="50" charset="-128"/>
              </a:rPr>
              <a:t>）</a:t>
            </a:r>
            <a:endParaRPr kumimoji="1" lang="en-US" altLang="ja-JP"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0018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245"/>
                                        </p:tgtEl>
                                        <p:attrNameLst>
                                          <p:attrName>ppt_x</p:attrName>
                                        </p:attrNameLst>
                                      </p:cBhvr>
                                      <p:tavLst>
                                        <p:tav tm="0">
                                          <p:val>
                                            <p:strVal val="ppt_x"/>
                                          </p:val>
                                        </p:tav>
                                        <p:tav tm="100000">
                                          <p:val>
                                            <p:strVal val="ppt_x"/>
                                          </p:val>
                                        </p:tav>
                                      </p:tavLst>
                                    </p:anim>
                                    <p:anim calcmode="lin" valueType="num">
                                      <p:cBhvr additive="base">
                                        <p:cTn id="7" dur="1000"/>
                                        <p:tgtEl>
                                          <p:spTgt spid="245"/>
                                        </p:tgtEl>
                                        <p:attrNameLst>
                                          <p:attrName>ppt_y</p:attrName>
                                        </p:attrNameLst>
                                      </p:cBhvr>
                                      <p:tavLst>
                                        <p:tav tm="0">
                                          <p:val>
                                            <p:strVal val="ppt_y"/>
                                          </p:val>
                                        </p:tav>
                                        <p:tav tm="100000">
                                          <p:val>
                                            <p:strVal val="1+ppt_h/2"/>
                                          </p:val>
                                        </p:tav>
                                      </p:tavLst>
                                    </p:anim>
                                    <p:set>
                                      <p:cBhvr>
                                        <p:cTn id="8" dur="1" fill="hold">
                                          <p:stCondLst>
                                            <p:cond delay="999"/>
                                          </p:stCondLst>
                                        </p:cTn>
                                        <p:tgtEl>
                                          <p:spTgt spid="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253835"/>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三井物産と米国抗戦力調査</a:t>
            </a:r>
            <a:endParaRPr kumimoji="1" lang="ja-JP" altLang="en-US" sz="2800" dirty="0">
              <a:latin typeface="BIZ UDPゴシック" panose="020B0400000000000000" pitchFamily="50" charset="-128"/>
              <a:ea typeface="BIZ UDPゴシック" panose="020B0400000000000000" pitchFamily="50" charset="-128"/>
            </a:endParaRPr>
          </a:p>
        </p:txBody>
      </p:sp>
      <p:grpSp>
        <p:nvGrpSpPr>
          <p:cNvPr id="3" name="グループ化 2">
            <a:extLst>
              <a:ext uri="{FF2B5EF4-FFF2-40B4-BE49-F238E27FC236}">
                <a16:creationId xmlns:a16="http://schemas.microsoft.com/office/drawing/2014/main" id="{F335E701-2155-EB29-4C93-1F78C384FA54}"/>
              </a:ext>
            </a:extLst>
          </p:cNvPr>
          <p:cNvGrpSpPr/>
          <p:nvPr/>
        </p:nvGrpSpPr>
        <p:grpSpPr>
          <a:xfrm>
            <a:off x="4861294" y="2967210"/>
            <a:ext cx="2469412" cy="2611678"/>
            <a:chOff x="5900509" y="1743717"/>
            <a:chExt cx="2469412" cy="2611678"/>
          </a:xfrm>
        </p:grpSpPr>
        <p:pic>
          <p:nvPicPr>
            <p:cNvPr id="1026" name="Picture 2">
              <a:extLst>
                <a:ext uri="{FF2B5EF4-FFF2-40B4-BE49-F238E27FC236}">
                  <a16:creationId xmlns:a16="http://schemas.microsoft.com/office/drawing/2014/main" id="{61708B81-7EEF-3116-C92D-1C277FB8B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120" y="1743717"/>
              <a:ext cx="1625231" cy="242701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A407B4F-09C6-0C4B-2DD8-4F1495E52D71}"/>
                </a:ext>
              </a:extLst>
            </p:cNvPr>
            <p:cNvSpPr txBox="1"/>
            <p:nvPr/>
          </p:nvSpPr>
          <p:spPr>
            <a:xfrm>
              <a:off x="5900509" y="4170729"/>
              <a:ext cx="2469412" cy="184666"/>
            </a:xfrm>
            <a:prstGeom prst="rect">
              <a:avLst/>
            </a:prstGeom>
            <a:noFill/>
          </p:spPr>
          <p:txBody>
            <a:bodyPr wrap="square">
              <a:spAutoFit/>
            </a:bodyPr>
            <a:lstStyle/>
            <a:p>
              <a:pPr algn="ctr"/>
              <a:r>
                <a:rPr lang="en-US" altLang="ja-JP" sz="600" dirty="0">
                  <a:latin typeface="BIZ UDPゴシック" panose="020B0400000000000000" pitchFamily="50" charset="-128"/>
                  <a:ea typeface="BIZ UDPゴシック" panose="020B0400000000000000" pitchFamily="50" charset="-128"/>
                </a:rPr>
                <a:t>https://tangonotimei.com/ikrg/uwanobu.html</a:t>
              </a:r>
              <a:endParaRPr lang="ja-JP" altLang="en-US" sz="600" dirty="0">
                <a:latin typeface="BIZ UDPゴシック" panose="020B0400000000000000" pitchFamily="50" charset="-128"/>
                <a:ea typeface="BIZ UDPゴシック" panose="020B0400000000000000" pitchFamily="50" charset="-128"/>
              </a:endParaRPr>
            </a:p>
          </p:txBody>
        </p:sp>
      </p:grpSp>
      <p:pic>
        <p:nvPicPr>
          <p:cNvPr id="7" name="図 6">
            <a:extLst>
              <a:ext uri="{FF2B5EF4-FFF2-40B4-BE49-F238E27FC236}">
                <a16:creationId xmlns:a16="http://schemas.microsoft.com/office/drawing/2014/main" id="{58BEF5FA-4B29-9293-438F-8C5507045C95}"/>
              </a:ext>
            </a:extLst>
          </p:cNvPr>
          <p:cNvPicPr>
            <a:picLocks noChangeAspect="1"/>
          </p:cNvPicPr>
          <p:nvPr/>
        </p:nvPicPr>
        <p:blipFill>
          <a:blip r:embed="rId3"/>
          <a:stretch>
            <a:fillRect/>
          </a:stretch>
        </p:blipFill>
        <p:spPr>
          <a:xfrm>
            <a:off x="1487947" y="181412"/>
            <a:ext cx="997135" cy="3175491"/>
          </a:xfrm>
          <a:prstGeom prst="rect">
            <a:avLst/>
          </a:prstGeom>
        </p:spPr>
      </p:pic>
      <p:sp>
        <p:nvSpPr>
          <p:cNvPr id="4" name="テキスト ボックス 3">
            <a:extLst>
              <a:ext uri="{FF2B5EF4-FFF2-40B4-BE49-F238E27FC236}">
                <a16:creationId xmlns:a16="http://schemas.microsoft.com/office/drawing/2014/main" id="{54F451FD-33A4-7F33-94AD-B322E6CE1961}"/>
              </a:ext>
            </a:extLst>
          </p:cNvPr>
          <p:cNvSpPr txBox="1"/>
          <p:nvPr/>
        </p:nvSpPr>
        <p:spPr>
          <a:xfrm>
            <a:off x="1938270" y="1571223"/>
            <a:ext cx="3200400" cy="646331"/>
          </a:xfrm>
          <a:prstGeom prst="rect">
            <a:avLst/>
          </a:prstGeom>
          <a:noFill/>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三井物産紐育支店</a:t>
            </a:r>
            <a:endParaRPr kumimoji="1" lang="en-US" altLang="ja-JP" b="1"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吉田初次郎 支店長</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E6917FF-2F5F-47B8-EE99-A24C2AD74589}"/>
              </a:ext>
            </a:extLst>
          </p:cNvPr>
          <p:cNvSpPr txBox="1"/>
          <p:nvPr/>
        </p:nvSpPr>
        <p:spPr>
          <a:xfrm>
            <a:off x="6884136" y="1571223"/>
            <a:ext cx="1912134"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三井物産</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向井忠晴社長</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9" name="直線矢印コネクタ 8">
            <a:extLst>
              <a:ext uri="{FF2B5EF4-FFF2-40B4-BE49-F238E27FC236}">
                <a16:creationId xmlns:a16="http://schemas.microsoft.com/office/drawing/2014/main" id="{EFEBC5F5-D950-4775-FC0B-97E540FBB7DA}"/>
              </a:ext>
            </a:extLst>
          </p:cNvPr>
          <p:cNvCxnSpPr>
            <a:cxnSpLocks/>
          </p:cNvCxnSpPr>
          <p:nvPr/>
        </p:nvCxnSpPr>
        <p:spPr>
          <a:xfrm flipH="1">
            <a:off x="4609322" y="1867437"/>
            <a:ext cx="245474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C08DC15-26BC-F4C5-B4E5-45E3BB2386B0}"/>
              </a:ext>
            </a:extLst>
          </p:cNvPr>
          <p:cNvSpPr txBox="1"/>
          <p:nvPr/>
        </p:nvSpPr>
        <p:spPr>
          <a:xfrm>
            <a:off x="2675585" y="2582532"/>
            <a:ext cx="1725769" cy="923330"/>
          </a:xfrm>
          <a:prstGeom prst="rect">
            <a:avLst/>
          </a:prstGeom>
          <a:noFill/>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調査課</a:t>
            </a:r>
            <a:endParaRPr kumimoji="1" lang="en-US" altLang="ja-JP" b="1"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春見二三男</a:t>
            </a: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古崎博</a:t>
            </a:r>
          </a:p>
        </p:txBody>
      </p:sp>
      <p:cxnSp>
        <p:nvCxnSpPr>
          <p:cNvPr id="12" name="直線矢印コネクタ 11">
            <a:extLst>
              <a:ext uri="{FF2B5EF4-FFF2-40B4-BE49-F238E27FC236}">
                <a16:creationId xmlns:a16="http://schemas.microsoft.com/office/drawing/2014/main" id="{75375848-6616-F8B8-E9F8-0A04D67B28D9}"/>
              </a:ext>
            </a:extLst>
          </p:cNvPr>
          <p:cNvCxnSpPr>
            <a:cxnSpLocks/>
            <a:stCxn id="4" idx="2"/>
            <a:endCxn id="10" idx="0"/>
          </p:cNvCxnSpPr>
          <p:nvPr/>
        </p:nvCxnSpPr>
        <p:spPr>
          <a:xfrm>
            <a:off x="3538470" y="2217554"/>
            <a:ext cx="0" cy="36497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矢印: 左右 12">
            <a:extLst>
              <a:ext uri="{FF2B5EF4-FFF2-40B4-BE49-F238E27FC236}">
                <a16:creationId xmlns:a16="http://schemas.microsoft.com/office/drawing/2014/main" id="{0D7A80D0-8465-530A-DEAC-F22620356549}"/>
              </a:ext>
            </a:extLst>
          </p:cNvPr>
          <p:cNvSpPr/>
          <p:nvPr/>
        </p:nvSpPr>
        <p:spPr>
          <a:xfrm>
            <a:off x="4172756" y="3063973"/>
            <a:ext cx="1053953" cy="69783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AAFF8D2-588F-DAED-63AF-2B643BA37257}"/>
              </a:ext>
            </a:extLst>
          </p:cNvPr>
          <p:cNvSpPr txBox="1"/>
          <p:nvPr/>
        </p:nvSpPr>
        <p:spPr>
          <a:xfrm>
            <a:off x="5088227" y="2700010"/>
            <a:ext cx="2015543"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三井物産紐育支店・嘱託</a:t>
            </a:r>
          </a:p>
        </p:txBody>
      </p:sp>
      <p:sp>
        <p:nvSpPr>
          <p:cNvPr id="17" name="テキスト ボックス 16">
            <a:extLst>
              <a:ext uri="{FF2B5EF4-FFF2-40B4-BE49-F238E27FC236}">
                <a16:creationId xmlns:a16="http://schemas.microsoft.com/office/drawing/2014/main" id="{F66C2ADB-993C-EFF6-F6EE-44FB9C4046C5}"/>
              </a:ext>
            </a:extLst>
          </p:cNvPr>
          <p:cNvSpPr txBox="1"/>
          <p:nvPr/>
        </p:nvSpPr>
        <p:spPr>
          <a:xfrm>
            <a:off x="3833858" y="3982243"/>
            <a:ext cx="1319013" cy="2031325"/>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日本銀行</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横浜正金銀行</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興行銀行</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三井銀行</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三菱商事</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野村貿易</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大倉商事</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東京朝日新聞</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同盟通信</a:t>
            </a:r>
          </a:p>
        </p:txBody>
      </p:sp>
      <p:sp>
        <p:nvSpPr>
          <p:cNvPr id="18" name="テキスト ボックス 17">
            <a:extLst>
              <a:ext uri="{FF2B5EF4-FFF2-40B4-BE49-F238E27FC236}">
                <a16:creationId xmlns:a16="http://schemas.microsoft.com/office/drawing/2014/main" id="{92B7EBA4-80F8-8D84-C07C-468999531C99}"/>
              </a:ext>
            </a:extLst>
          </p:cNvPr>
          <p:cNvSpPr txBox="1"/>
          <p:nvPr/>
        </p:nvSpPr>
        <p:spPr>
          <a:xfrm>
            <a:off x="10587976" y="1571222"/>
            <a:ext cx="1471600"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参謀本部</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陸軍部</a:t>
            </a:r>
          </a:p>
        </p:txBody>
      </p:sp>
      <p:sp>
        <p:nvSpPr>
          <p:cNvPr id="19" name="テキスト ボックス 18">
            <a:extLst>
              <a:ext uri="{FF2B5EF4-FFF2-40B4-BE49-F238E27FC236}">
                <a16:creationId xmlns:a16="http://schemas.microsoft.com/office/drawing/2014/main" id="{E9C1B229-8948-DB07-A74F-DF739B5569D2}"/>
              </a:ext>
            </a:extLst>
          </p:cNvPr>
          <p:cNvSpPr txBox="1"/>
          <p:nvPr/>
        </p:nvSpPr>
        <p:spPr>
          <a:xfrm>
            <a:off x="8922646" y="1571222"/>
            <a:ext cx="1471600"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三井合名</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池田成彬</a:t>
            </a:r>
          </a:p>
        </p:txBody>
      </p:sp>
      <p:cxnSp>
        <p:nvCxnSpPr>
          <p:cNvPr id="20" name="直線矢印コネクタ 19">
            <a:extLst>
              <a:ext uri="{FF2B5EF4-FFF2-40B4-BE49-F238E27FC236}">
                <a16:creationId xmlns:a16="http://schemas.microsoft.com/office/drawing/2014/main" id="{DDB6AC07-C6DF-E155-73F8-E546EDAFCF0D}"/>
              </a:ext>
            </a:extLst>
          </p:cNvPr>
          <p:cNvCxnSpPr>
            <a:cxnSpLocks/>
          </p:cNvCxnSpPr>
          <p:nvPr/>
        </p:nvCxnSpPr>
        <p:spPr>
          <a:xfrm flipH="1">
            <a:off x="8532253" y="1894387"/>
            <a:ext cx="58598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A9EAC52-B1C9-395F-5857-7D0D44DC3949}"/>
              </a:ext>
            </a:extLst>
          </p:cNvPr>
          <p:cNvCxnSpPr>
            <a:cxnSpLocks/>
          </p:cNvCxnSpPr>
          <p:nvPr/>
        </p:nvCxnSpPr>
        <p:spPr>
          <a:xfrm flipH="1">
            <a:off x="10165645" y="1894387"/>
            <a:ext cx="58598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8B365DD6-1250-88C4-B528-3672A21A0D9C}"/>
              </a:ext>
            </a:extLst>
          </p:cNvPr>
          <p:cNvSpPr txBox="1"/>
          <p:nvPr/>
        </p:nvSpPr>
        <p:spPr>
          <a:xfrm>
            <a:off x="8990000" y="2180575"/>
            <a:ext cx="1336892" cy="430887"/>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日本銀行総裁</a:t>
            </a:r>
            <a:endParaRPr kumimoji="1" lang="en-US" altLang="ja-JP" sz="1050" dirty="0">
              <a:latin typeface="BIZ UDPゴシック" panose="020B0400000000000000" pitchFamily="50" charset="-128"/>
              <a:ea typeface="BIZ UDPゴシック" panose="020B0400000000000000" pitchFamily="50" charset="-128"/>
            </a:endParaRPr>
          </a:p>
          <a:p>
            <a:pPr algn="ctr"/>
            <a:r>
              <a:rPr lang="ja-JP" altLang="en-US" sz="1050" dirty="0">
                <a:latin typeface="BIZ UDPゴシック" panose="020B0400000000000000" pitchFamily="50" charset="-128"/>
                <a:ea typeface="BIZ UDPゴシック" panose="020B0400000000000000" pitchFamily="50" charset="-128"/>
              </a:rPr>
              <a:t>枢密顧問官</a:t>
            </a:r>
            <a:endParaRPr kumimoji="1" lang="ja-JP" altLang="en-US" sz="1050" dirty="0">
              <a:latin typeface="BIZ UDPゴシック" panose="020B0400000000000000" pitchFamily="50" charset="-128"/>
              <a:ea typeface="BIZ UDPゴシック" panose="020B0400000000000000" pitchFamily="50" charset="-128"/>
            </a:endParaRPr>
          </a:p>
        </p:txBody>
      </p:sp>
      <p:cxnSp>
        <p:nvCxnSpPr>
          <p:cNvPr id="16" name="コネクタ: カギ線 15">
            <a:extLst>
              <a:ext uri="{FF2B5EF4-FFF2-40B4-BE49-F238E27FC236}">
                <a16:creationId xmlns:a16="http://schemas.microsoft.com/office/drawing/2014/main" id="{916CBAE6-A617-C165-7942-29A5B001D016}"/>
              </a:ext>
            </a:extLst>
          </p:cNvPr>
          <p:cNvCxnSpPr>
            <a:cxnSpLocks/>
            <a:stCxn id="18" idx="2"/>
          </p:cNvCxnSpPr>
          <p:nvPr/>
        </p:nvCxnSpPr>
        <p:spPr>
          <a:xfrm rot="5400000">
            <a:off x="8527755" y="606130"/>
            <a:ext cx="1184599" cy="4407444"/>
          </a:xfrm>
          <a:prstGeom prst="bent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8597E164-3F01-C629-3ECB-3F89CED1CCBD}"/>
              </a:ext>
            </a:extLst>
          </p:cNvPr>
          <p:cNvSpPr txBox="1"/>
          <p:nvPr/>
        </p:nvSpPr>
        <p:spPr>
          <a:xfrm>
            <a:off x="25071" y="6137247"/>
            <a:ext cx="5033904" cy="461665"/>
          </a:xfrm>
          <a:prstGeom prst="rect">
            <a:avLst/>
          </a:prstGeom>
          <a:no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米国の経済力は、日本の</a:t>
            </a:r>
            <a:r>
              <a:rPr kumimoji="1" lang="en-US" altLang="ja-JP" sz="2400" dirty="0">
                <a:latin typeface="BIZ UDPゴシック" panose="020B0400000000000000" pitchFamily="50" charset="-128"/>
                <a:ea typeface="BIZ UDPゴシック" panose="020B0400000000000000" pitchFamily="50" charset="-128"/>
              </a:rPr>
              <a:t>20</a:t>
            </a:r>
            <a:r>
              <a:rPr kumimoji="1" lang="ja-JP" altLang="en-US" sz="2400" dirty="0">
                <a:latin typeface="BIZ UDPゴシック" panose="020B0400000000000000" pitchFamily="50" charset="-128"/>
                <a:ea typeface="BIZ UDPゴシック" panose="020B0400000000000000" pitchFamily="50" charset="-128"/>
              </a:rPr>
              <a:t>倍</a:t>
            </a:r>
          </a:p>
        </p:txBody>
      </p:sp>
      <p:pic>
        <p:nvPicPr>
          <p:cNvPr id="19458" name="Picture 2" descr="経済学者の敗けない方程式 | 日本人の暮らし向き">
            <a:extLst>
              <a:ext uri="{FF2B5EF4-FFF2-40B4-BE49-F238E27FC236}">
                <a16:creationId xmlns:a16="http://schemas.microsoft.com/office/drawing/2014/main" id="{2B0F3BA7-C522-8329-833F-94E927845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447" y="3595342"/>
            <a:ext cx="2014150" cy="287735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BE79ECB9-D444-4748-9022-FB2427DD3D27}"/>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8" name="テキスト ボックス 7">
            <a:extLst>
              <a:ext uri="{FF2B5EF4-FFF2-40B4-BE49-F238E27FC236}">
                <a16:creationId xmlns:a16="http://schemas.microsoft.com/office/drawing/2014/main" id="{3B2561D7-C21A-4EBA-BBD1-902AD16CD408}"/>
              </a:ext>
            </a:extLst>
          </p:cNvPr>
          <p:cNvSpPr txBox="1"/>
          <p:nvPr/>
        </p:nvSpPr>
        <p:spPr>
          <a:xfrm rot="18852896">
            <a:off x="-307340" y="1424333"/>
            <a:ext cx="2376698"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紐育支店は、</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エンパイアステートビル</a:t>
            </a:r>
            <a:r>
              <a:rPr kumimoji="1" lang="en-US" altLang="ja-JP" sz="1400" dirty="0">
                <a:latin typeface="BIZ UDPゴシック" panose="020B0400000000000000" pitchFamily="50" charset="-128"/>
                <a:ea typeface="BIZ UDPゴシック" panose="020B0400000000000000" pitchFamily="50" charset="-128"/>
              </a:rPr>
              <a:t>7</a:t>
            </a:r>
            <a:r>
              <a:rPr kumimoji="1" lang="ja-JP" altLang="en-US" sz="1400" dirty="0">
                <a:latin typeface="BIZ UDPゴシック" panose="020B0400000000000000" pitchFamily="50" charset="-128"/>
                <a:ea typeface="BIZ UDPゴシック" panose="020B0400000000000000" pitchFamily="50" charset="-128"/>
              </a:rPr>
              <a:t>階</a:t>
            </a:r>
          </a:p>
        </p:txBody>
      </p:sp>
      <p:pic>
        <p:nvPicPr>
          <p:cNvPr id="11266" name="Picture 2" descr="昭和史発掘 開戦通告はなぜ遅れたか (新潮新書) | 斎藤 充功 |本 | 通販 | Amazon">
            <a:extLst>
              <a:ext uri="{FF2B5EF4-FFF2-40B4-BE49-F238E27FC236}">
                <a16:creationId xmlns:a16="http://schemas.microsoft.com/office/drawing/2014/main" id="{2218873A-E54E-4640-9AC6-063EB3A5D7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4944" y="3599459"/>
            <a:ext cx="1751435" cy="285732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35A40D6-FB0F-453E-8FD5-AF33D3B744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83" y="3633326"/>
            <a:ext cx="3402169" cy="2551627"/>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52774C6-5DE4-4711-B4B7-52E04728D435}"/>
              </a:ext>
            </a:extLst>
          </p:cNvPr>
          <p:cNvSpPr txBox="1"/>
          <p:nvPr/>
        </p:nvSpPr>
        <p:spPr>
          <a:xfrm>
            <a:off x="671408" y="3394474"/>
            <a:ext cx="2183364"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1935</a:t>
            </a:r>
            <a:r>
              <a:rPr kumimoji="1" lang="ja-JP" altLang="en-US" sz="1200" dirty="0">
                <a:latin typeface="BIZ UDPゴシック" panose="020B0400000000000000" pitchFamily="50" charset="-128"/>
                <a:ea typeface="BIZ UDPゴシック" panose="020B0400000000000000" pitchFamily="50" charset="-128"/>
              </a:rPr>
              <a:t>年（昭和</a:t>
            </a:r>
            <a:r>
              <a:rPr kumimoji="1" lang="en-US" altLang="ja-JP" sz="1200" dirty="0">
                <a:latin typeface="BIZ UDPゴシック" panose="020B0400000000000000" pitchFamily="50" charset="-128"/>
                <a:ea typeface="BIZ UDPゴシック" panose="020B0400000000000000" pitchFamily="50" charset="-128"/>
              </a:rPr>
              <a:t>11</a:t>
            </a:r>
            <a:r>
              <a:rPr kumimoji="1" lang="ja-JP" altLang="en-US" sz="1200" dirty="0">
                <a:latin typeface="BIZ UDPゴシック" panose="020B0400000000000000" pitchFamily="50" charset="-128"/>
                <a:ea typeface="BIZ UDPゴシック" panose="020B0400000000000000" pitchFamily="50" charset="-128"/>
              </a:rPr>
              <a:t>年）の紐育</a:t>
            </a:r>
          </a:p>
        </p:txBody>
      </p:sp>
    </p:spTree>
    <p:extLst>
      <p:ext uri="{BB962C8B-B14F-4D97-AF65-F5344CB8AC3E}">
        <p14:creationId xmlns:p14="http://schemas.microsoft.com/office/powerpoint/2010/main" val="3441313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54A61F45-D2A9-41E4-BD85-316561C6A9C4}"/>
              </a:ext>
            </a:extLst>
          </p:cNvPr>
          <p:cNvSpPr txBox="1"/>
          <p:nvPr/>
        </p:nvSpPr>
        <p:spPr>
          <a:xfrm>
            <a:off x="574766" y="791420"/>
            <a:ext cx="6442165" cy="1415772"/>
          </a:xfrm>
          <a:prstGeom prst="rect">
            <a:avLst/>
          </a:prstGeom>
          <a:noFill/>
        </p:spPr>
        <p:txBody>
          <a:bodyPr wrap="square">
            <a:spAutoFit/>
          </a:bodyPr>
          <a:lstStyle/>
          <a:p>
            <a:pPr algn="ctr"/>
            <a:r>
              <a:rPr lang="ja-JP" altLang="en-US" sz="3200" b="1" dirty="0">
                <a:solidFill>
                  <a:srgbClr val="202122"/>
                </a:solidFill>
                <a:latin typeface="BIZ UDPゴシック" panose="020B0400000000000000" pitchFamily="50" charset="-128"/>
                <a:ea typeface="BIZ UDPゴシック" panose="020B0400000000000000" pitchFamily="50" charset="-128"/>
              </a:rPr>
              <a:t>★</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1941</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年（昭和</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16</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年）</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7</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月</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25</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日</a:t>
            </a:r>
            <a:r>
              <a:rPr lang="ja-JP" altLang="en-US" sz="5400" b="1" i="0" u="sng" dirty="0">
                <a:solidFill>
                  <a:srgbClr val="202122"/>
                </a:solidFill>
                <a:effectLst/>
                <a:latin typeface="UD デジタル 教科書体 NK-B" panose="02020700000000000000" pitchFamily="18" charset="-128"/>
                <a:ea typeface="UD デジタル 教科書体 NK-B" panose="02020700000000000000" pitchFamily="18" charset="-128"/>
              </a:rPr>
              <a:t>在米</a:t>
            </a:r>
            <a:r>
              <a:rPr lang="ja-JP" altLang="en-US" sz="5400" b="1" i="0" u="sng" dirty="0">
                <a:solidFill>
                  <a:srgbClr val="C00000"/>
                </a:solidFill>
                <a:effectLst/>
                <a:latin typeface="UD デジタル 教科書体 NK-B" panose="02020700000000000000" pitchFamily="18" charset="-128"/>
                <a:ea typeface="UD デジタル 教科書体 NK-B" panose="02020700000000000000" pitchFamily="18" charset="-128"/>
              </a:rPr>
              <a:t>日本</a:t>
            </a:r>
            <a:r>
              <a:rPr lang="ja-JP" altLang="en-US" sz="5400" b="1" i="0" u="sng" dirty="0">
                <a:solidFill>
                  <a:srgbClr val="202122"/>
                </a:solidFill>
                <a:effectLst/>
                <a:latin typeface="UD デジタル 教科書体 NK-B" panose="02020700000000000000" pitchFamily="18" charset="-128"/>
                <a:ea typeface="UD デジタル 教科書体 NK-B" panose="02020700000000000000" pitchFamily="18" charset="-128"/>
              </a:rPr>
              <a:t>資産凍結令</a:t>
            </a:r>
            <a:endParaRPr lang="ja-JP" altLang="en-US" sz="3200" b="1" i="0" u="sng" dirty="0">
              <a:solidFill>
                <a:srgbClr val="202122"/>
              </a:solidFill>
              <a:effectLst/>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0E42D3A5-EE14-4D5F-89EE-305161AB0C8C}"/>
              </a:ext>
            </a:extLst>
          </p:cNvPr>
          <p:cNvSpPr txBox="1"/>
          <p:nvPr/>
        </p:nvSpPr>
        <p:spPr>
          <a:xfrm>
            <a:off x="3630965" y="5706535"/>
            <a:ext cx="4048219" cy="646331"/>
          </a:xfrm>
          <a:prstGeom prst="rect">
            <a:avLst/>
          </a:prstGeom>
          <a:noFill/>
        </p:spPr>
        <p:txBody>
          <a:bodyPr wrap="square">
            <a:spAutoFit/>
          </a:bodyPr>
          <a:lstStyle/>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横浜正金銀行がアメリカに有していた資産は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b="0" i="0" dirty="0">
                <a:solidFill>
                  <a:srgbClr val="333333"/>
                </a:solidFill>
                <a:effectLst/>
                <a:latin typeface="BIZ UDPゴシック" panose="020B0400000000000000" pitchFamily="50" charset="-128"/>
                <a:ea typeface="BIZ UDPゴシック" panose="020B0400000000000000" pitchFamily="50" charset="-128"/>
              </a:rPr>
              <a:t>億</a:t>
            </a:r>
            <a:r>
              <a:rPr lang="en-US" altLang="ja-JP" b="0" i="0" dirty="0">
                <a:solidFill>
                  <a:srgbClr val="333333"/>
                </a:solidFill>
                <a:effectLst/>
                <a:latin typeface="BIZ UDPゴシック" panose="020B0400000000000000" pitchFamily="50" charset="-128"/>
                <a:ea typeface="BIZ UDPゴシック" panose="020B0400000000000000" pitchFamily="50" charset="-128"/>
              </a:rPr>
              <a:t>3000</a:t>
            </a:r>
            <a:r>
              <a:rPr lang="ja-JP" altLang="en-US" b="0" i="0" dirty="0">
                <a:solidFill>
                  <a:srgbClr val="333333"/>
                </a:solidFill>
                <a:effectLst/>
                <a:latin typeface="BIZ UDPゴシック" panose="020B0400000000000000" pitchFamily="50" charset="-128"/>
                <a:ea typeface="BIZ UDPゴシック" panose="020B0400000000000000" pitchFamily="50" charset="-128"/>
              </a:rPr>
              <a:t>万ドル</a:t>
            </a:r>
          </a:p>
        </p:txBody>
      </p:sp>
      <p:sp>
        <p:nvSpPr>
          <p:cNvPr id="10" name="矢印: ストライプ 9">
            <a:extLst>
              <a:ext uri="{FF2B5EF4-FFF2-40B4-BE49-F238E27FC236}">
                <a16:creationId xmlns:a16="http://schemas.microsoft.com/office/drawing/2014/main" id="{35247EC9-D46B-48F6-B375-C5EEB2BC7E59}"/>
              </a:ext>
            </a:extLst>
          </p:cNvPr>
          <p:cNvSpPr/>
          <p:nvPr/>
        </p:nvSpPr>
        <p:spPr>
          <a:xfrm rot="10800000">
            <a:off x="6932023" y="984069"/>
            <a:ext cx="4676502" cy="128886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013858F-18AC-482B-9205-5D21F7262979}"/>
              </a:ext>
            </a:extLst>
          </p:cNvPr>
          <p:cNvSpPr txBox="1"/>
          <p:nvPr/>
        </p:nvSpPr>
        <p:spPr>
          <a:xfrm>
            <a:off x="7271658" y="1304853"/>
            <a:ext cx="4676502" cy="646331"/>
          </a:xfrm>
          <a:prstGeom prst="rect">
            <a:avLst/>
          </a:prstGeom>
          <a:noFill/>
        </p:spPr>
        <p:txBody>
          <a:bodyPr wrap="square" rtlCol="0">
            <a:spAutoFit/>
          </a:bodyPr>
          <a:lstStyle/>
          <a:p>
            <a:r>
              <a:rPr kumimoji="1" lang="ja-JP" altLang="en-US" sz="3600" dirty="0">
                <a:latin typeface="BIZ UDPゴシック" panose="020B0400000000000000" pitchFamily="50" charset="-128"/>
                <a:ea typeface="BIZ UDPゴシック" panose="020B0400000000000000" pitchFamily="50" charset="-128"/>
              </a:rPr>
              <a:t>米国による宣戦布告</a:t>
            </a:r>
          </a:p>
        </p:txBody>
      </p:sp>
      <p:sp>
        <p:nvSpPr>
          <p:cNvPr id="12" name="四角形: 角を丸くする 11">
            <a:extLst>
              <a:ext uri="{FF2B5EF4-FFF2-40B4-BE49-F238E27FC236}">
                <a16:creationId xmlns:a16="http://schemas.microsoft.com/office/drawing/2014/main" id="{CF65EDCB-82E4-4524-B80C-633968949C84}"/>
              </a:ext>
            </a:extLst>
          </p:cNvPr>
          <p:cNvSpPr/>
          <p:nvPr/>
        </p:nvSpPr>
        <p:spPr>
          <a:xfrm>
            <a:off x="812305" y="3484483"/>
            <a:ext cx="1997476" cy="1415772"/>
          </a:xfrm>
          <a:custGeom>
            <a:avLst/>
            <a:gdLst>
              <a:gd name="connsiteX0" fmla="*/ 0 w 1997476"/>
              <a:gd name="connsiteY0" fmla="*/ 235967 h 1415772"/>
              <a:gd name="connsiteX1" fmla="*/ 235967 w 1997476"/>
              <a:gd name="connsiteY1" fmla="*/ 0 h 1415772"/>
              <a:gd name="connsiteX2" fmla="*/ 698715 w 1997476"/>
              <a:gd name="connsiteY2" fmla="*/ 0 h 1415772"/>
              <a:gd name="connsiteX3" fmla="*/ 1191973 w 1997476"/>
              <a:gd name="connsiteY3" fmla="*/ 0 h 1415772"/>
              <a:gd name="connsiteX4" fmla="*/ 1761509 w 1997476"/>
              <a:gd name="connsiteY4" fmla="*/ 0 h 1415772"/>
              <a:gd name="connsiteX5" fmla="*/ 1997476 w 1997476"/>
              <a:gd name="connsiteY5" fmla="*/ 235967 h 1415772"/>
              <a:gd name="connsiteX6" fmla="*/ 1997476 w 1997476"/>
              <a:gd name="connsiteY6" fmla="*/ 698448 h 1415772"/>
              <a:gd name="connsiteX7" fmla="*/ 1997476 w 1997476"/>
              <a:gd name="connsiteY7" fmla="*/ 1179805 h 1415772"/>
              <a:gd name="connsiteX8" fmla="*/ 1761509 w 1997476"/>
              <a:gd name="connsiteY8" fmla="*/ 1415772 h 1415772"/>
              <a:gd name="connsiteX9" fmla="*/ 1268250 w 1997476"/>
              <a:gd name="connsiteY9" fmla="*/ 1415772 h 1415772"/>
              <a:gd name="connsiteX10" fmla="*/ 805503 w 1997476"/>
              <a:gd name="connsiteY10" fmla="*/ 1415772 h 1415772"/>
              <a:gd name="connsiteX11" fmla="*/ 235967 w 1997476"/>
              <a:gd name="connsiteY11" fmla="*/ 1415772 h 1415772"/>
              <a:gd name="connsiteX12" fmla="*/ 0 w 1997476"/>
              <a:gd name="connsiteY12" fmla="*/ 1179805 h 1415772"/>
              <a:gd name="connsiteX13" fmla="*/ 0 w 1997476"/>
              <a:gd name="connsiteY13" fmla="*/ 736201 h 1415772"/>
              <a:gd name="connsiteX14" fmla="*/ 0 w 1997476"/>
              <a:gd name="connsiteY14" fmla="*/ 235967 h 141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7476" h="1415772" fill="none" extrusionOk="0">
                <a:moveTo>
                  <a:pt x="0" y="235967"/>
                </a:moveTo>
                <a:cubicBezTo>
                  <a:pt x="26829" y="84212"/>
                  <a:pt x="124524" y="-27558"/>
                  <a:pt x="235967" y="0"/>
                </a:cubicBezTo>
                <a:cubicBezTo>
                  <a:pt x="458850" y="-33281"/>
                  <a:pt x="511287" y="38140"/>
                  <a:pt x="698715" y="0"/>
                </a:cubicBezTo>
                <a:cubicBezTo>
                  <a:pt x="886143" y="-38140"/>
                  <a:pt x="1024753" y="33654"/>
                  <a:pt x="1191973" y="0"/>
                </a:cubicBezTo>
                <a:cubicBezTo>
                  <a:pt x="1359193" y="-33654"/>
                  <a:pt x="1615190" y="43156"/>
                  <a:pt x="1761509" y="0"/>
                </a:cubicBezTo>
                <a:cubicBezTo>
                  <a:pt x="1912590" y="21468"/>
                  <a:pt x="1985507" y="117464"/>
                  <a:pt x="1997476" y="235967"/>
                </a:cubicBezTo>
                <a:cubicBezTo>
                  <a:pt x="2040533" y="355546"/>
                  <a:pt x="1965375" y="545548"/>
                  <a:pt x="1997476" y="698448"/>
                </a:cubicBezTo>
                <a:cubicBezTo>
                  <a:pt x="2029577" y="851348"/>
                  <a:pt x="1980813" y="1014675"/>
                  <a:pt x="1997476" y="1179805"/>
                </a:cubicBezTo>
                <a:cubicBezTo>
                  <a:pt x="2015189" y="1286812"/>
                  <a:pt x="1899796" y="1415934"/>
                  <a:pt x="1761509" y="1415772"/>
                </a:cubicBezTo>
                <a:cubicBezTo>
                  <a:pt x="1541451" y="1469438"/>
                  <a:pt x="1447934" y="1405722"/>
                  <a:pt x="1268250" y="1415772"/>
                </a:cubicBezTo>
                <a:cubicBezTo>
                  <a:pt x="1088566" y="1425822"/>
                  <a:pt x="900213" y="1389857"/>
                  <a:pt x="805503" y="1415772"/>
                </a:cubicBezTo>
                <a:cubicBezTo>
                  <a:pt x="710793" y="1441687"/>
                  <a:pt x="468905" y="1414809"/>
                  <a:pt x="235967" y="1415772"/>
                </a:cubicBezTo>
                <a:cubicBezTo>
                  <a:pt x="84547" y="1443845"/>
                  <a:pt x="36427" y="1301048"/>
                  <a:pt x="0" y="1179805"/>
                </a:cubicBezTo>
                <a:cubicBezTo>
                  <a:pt x="-34019" y="1003324"/>
                  <a:pt x="37011" y="946362"/>
                  <a:pt x="0" y="736201"/>
                </a:cubicBezTo>
                <a:cubicBezTo>
                  <a:pt x="-37011" y="526040"/>
                  <a:pt x="28574" y="399353"/>
                  <a:pt x="0" y="235967"/>
                </a:cubicBezTo>
                <a:close/>
              </a:path>
              <a:path w="1997476" h="1415772" stroke="0" extrusionOk="0">
                <a:moveTo>
                  <a:pt x="0" y="235967"/>
                </a:moveTo>
                <a:cubicBezTo>
                  <a:pt x="17601" y="98257"/>
                  <a:pt x="72256" y="-274"/>
                  <a:pt x="235967" y="0"/>
                </a:cubicBezTo>
                <a:cubicBezTo>
                  <a:pt x="461412" y="-21311"/>
                  <a:pt x="525100" y="62430"/>
                  <a:pt x="759736" y="0"/>
                </a:cubicBezTo>
                <a:cubicBezTo>
                  <a:pt x="994372" y="-62430"/>
                  <a:pt x="1148062" y="2086"/>
                  <a:pt x="1298761" y="0"/>
                </a:cubicBezTo>
                <a:cubicBezTo>
                  <a:pt x="1449460" y="-2086"/>
                  <a:pt x="1604041" y="53478"/>
                  <a:pt x="1761509" y="0"/>
                </a:cubicBezTo>
                <a:cubicBezTo>
                  <a:pt x="1889513" y="31208"/>
                  <a:pt x="2022571" y="88360"/>
                  <a:pt x="1997476" y="235967"/>
                </a:cubicBezTo>
                <a:cubicBezTo>
                  <a:pt x="2006524" y="455286"/>
                  <a:pt x="1986100" y="547498"/>
                  <a:pt x="1997476" y="679571"/>
                </a:cubicBezTo>
                <a:cubicBezTo>
                  <a:pt x="2008852" y="811644"/>
                  <a:pt x="1967539" y="1029909"/>
                  <a:pt x="1997476" y="1179805"/>
                </a:cubicBezTo>
                <a:cubicBezTo>
                  <a:pt x="1968673" y="1295174"/>
                  <a:pt x="1886089" y="1415814"/>
                  <a:pt x="1761509" y="1415772"/>
                </a:cubicBezTo>
                <a:cubicBezTo>
                  <a:pt x="1617145" y="1430970"/>
                  <a:pt x="1451595" y="1399932"/>
                  <a:pt x="1298761" y="1415772"/>
                </a:cubicBezTo>
                <a:cubicBezTo>
                  <a:pt x="1145927" y="1431612"/>
                  <a:pt x="908072" y="1382156"/>
                  <a:pt x="759736" y="1415772"/>
                </a:cubicBezTo>
                <a:cubicBezTo>
                  <a:pt x="611400" y="1449388"/>
                  <a:pt x="406699" y="1414848"/>
                  <a:pt x="235967" y="1415772"/>
                </a:cubicBezTo>
                <a:cubicBezTo>
                  <a:pt x="101550" y="1389668"/>
                  <a:pt x="-15897" y="1318647"/>
                  <a:pt x="0" y="1179805"/>
                </a:cubicBezTo>
                <a:cubicBezTo>
                  <a:pt x="-7741" y="1013282"/>
                  <a:pt x="11538" y="932438"/>
                  <a:pt x="0" y="689009"/>
                </a:cubicBezTo>
                <a:cubicBezTo>
                  <a:pt x="-11538" y="445580"/>
                  <a:pt x="8203" y="416307"/>
                  <a:pt x="0" y="235967"/>
                </a:cubicBezTo>
                <a:close/>
              </a:path>
            </a:pathLst>
          </a:custGeom>
          <a:solidFill>
            <a:srgbClr val="C00000"/>
          </a:solidFill>
          <a:ln>
            <a:solidFill>
              <a:srgbClr val="FF0000"/>
            </a:solidFill>
            <a:extLst>
              <a:ext uri="{C807C97D-BFC1-408E-A445-0C87EB9F89A2}">
                <ask:lineSketchStyleProps xmlns:ask="http://schemas.microsoft.com/office/drawing/2018/sketchyshapes" sd="45604818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latin typeface="BIZ UDPゴシック" panose="020B0400000000000000" pitchFamily="50" charset="-128"/>
                <a:ea typeface="BIZ UDPゴシック" panose="020B0400000000000000" pitchFamily="50" charset="-128"/>
              </a:rPr>
              <a:t>日本</a:t>
            </a:r>
          </a:p>
        </p:txBody>
      </p:sp>
      <p:pic>
        <p:nvPicPr>
          <p:cNvPr id="4098" name="Picture 2" descr="物流事業部 | 事業案内 | 井上通商株式会社">
            <a:extLst>
              <a:ext uri="{FF2B5EF4-FFF2-40B4-BE49-F238E27FC236}">
                <a16:creationId xmlns:a16="http://schemas.microsoft.com/office/drawing/2014/main" id="{2B93FE5B-0222-4C12-850D-42772A268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903" y="2366674"/>
            <a:ext cx="3507257" cy="3507257"/>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7598E90F-04F0-4A36-8ECC-78EA5075301C}"/>
              </a:ext>
            </a:extLst>
          </p:cNvPr>
          <p:cNvSpPr/>
          <p:nvPr/>
        </p:nvSpPr>
        <p:spPr>
          <a:xfrm>
            <a:off x="3684233" y="2574524"/>
            <a:ext cx="3994951" cy="308788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CFB60E4-B483-4777-90D5-A318DCCE993A}"/>
              </a:ext>
            </a:extLst>
          </p:cNvPr>
          <p:cNvSpPr txBox="1"/>
          <p:nvPr/>
        </p:nvSpPr>
        <p:spPr>
          <a:xfrm>
            <a:off x="3604331" y="2617642"/>
            <a:ext cx="4172505"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日本の貿易決済は</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横浜正金銀行ニューヨーク支店で実施</a:t>
            </a:r>
          </a:p>
        </p:txBody>
      </p:sp>
      <p:sp>
        <p:nvSpPr>
          <p:cNvPr id="17" name="楕円 16">
            <a:extLst>
              <a:ext uri="{FF2B5EF4-FFF2-40B4-BE49-F238E27FC236}">
                <a16:creationId xmlns:a16="http://schemas.microsoft.com/office/drawing/2014/main" id="{8873FFAD-93D7-4BAA-B987-7A766ED0C5AF}"/>
              </a:ext>
            </a:extLst>
          </p:cNvPr>
          <p:cNvSpPr/>
          <p:nvPr/>
        </p:nvSpPr>
        <p:spPr>
          <a:xfrm>
            <a:off x="3948385" y="3429000"/>
            <a:ext cx="1658453" cy="1794100"/>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solidFill>
                  <a:srgbClr val="7030A0"/>
                </a:solidFill>
                <a:latin typeface="BIZ UDP明朝 Medium" panose="02020500000000000000" pitchFamily="18" charset="-128"/>
                <a:ea typeface="BIZ UDP明朝 Medium" panose="02020500000000000000" pitchFamily="18" charset="-128"/>
              </a:rPr>
              <a:t>金</a:t>
            </a:r>
          </a:p>
        </p:txBody>
      </p:sp>
      <p:sp>
        <p:nvSpPr>
          <p:cNvPr id="20" name="四角形: 角を丸くする 19">
            <a:extLst>
              <a:ext uri="{FF2B5EF4-FFF2-40B4-BE49-F238E27FC236}">
                <a16:creationId xmlns:a16="http://schemas.microsoft.com/office/drawing/2014/main" id="{71541239-1E82-4379-A3F5-A18A2CD00411}"/>
              </a:ext>
            </a:extLst>
          </p:cNvPr>
          <p:cNvSpPr/>
          <p:nvPr/>
        </p:nvSpPr>
        <p:spPr>
          <a:xfrm>
            <a:off x="5865325" y="3656162"/>
            <a:ext cx="1269507" cy="1072414"/>
          </a:xfrm>
          <a:prstGeom prst="roundRect">
            <a:avLst/>
          </a:prstGeom>
          <a:solidFill>
            <a:schemeClr val="accent6">
              <a:lumMod val="75000"/>
            </a:schemeClr>
          </a:solidFill>
          <a:ln>
            <a:solidFill>
              <a:schemeClr val="accent6">
                <a:lumMod val="75000"/>
              </a:schemeClr>
            </a:solidFill>
          </a:ln>
          <a:effectLst>
            <a:glow rad="63500">
              <a:schemeClr val="accent6">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ドル</a:t>
            </a:r>
          </a:p>
        </p:txBody>
      </p:sp>
      <p:cxnSp>
        <p:nvCxnSpPr>
          <p:cNvPr id="22" name="直線矢印コネクタ 21">
            <a:extLst>
              <a:ext uri="{FF2B5EF4-FFF2-40B4-BE49-F238E27FC236}">
                <a16:creationId xmlns:a16="http://schemas.microsoft.com/office/drawing/2014/main" id="{FFA1B8CA-643F-4377-9EB5-4E0AB17CB6CE}"/>
              </a:ext>
            </a:extLst>
          </p:cNvPr>
          <p:cNvCxnSpPr>
            <a:cxnSpLocks/>
          </p:cNvCxnSpPr>
          <p:nvPr/>
        </p:nvCxnSpPr>
        <p:spPr>
          <a:xfrm>
            <a:off x="2798979" y="4214893"/>
            <a:ext cx="8211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B1215840-9112-4548-A7FD-8066390846C3}"/>
              </a:ext>
            </a:extLst>
          </p:cNvPr>
          <p:cNvCxnSpPr>
            <a:cxnSpLocks/>
          </p:cNvCxnSpPr>
          <p:nvPr/>
        </p:nvCxnSpPr>
        <p:spPr>
          <a:xfrm>
            <a:off x="7776836" y="3920716"/>
            <a:ext cx="8211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FA04D04-96E3-4666-835F-212D5ABD0103}"/>
              </a:ext>
            </a:extLst>
          </p:cNvPr>
          <p:cNvCxnSpPr>
            <a:cxnSpLocks/>
          </p:cNvCxnSpPr>
          <p:nvPr/>
        </p:nvCxnSpPr>
        <p:spPr>
          <a:xfrm flipH="1">
            <a:off x="7776836" y="4480010"/>
            <a:ext cx="8211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7E7D3AD9-42C6-46AE-8B44-A99DCA5F6F1D}"/>
              </a:ext>
            </a:extLst>
          </p:cNvPr>
          <p:cNvSpPr/>
          <p:nvPr/>
        </p:nvSpPr>
        <p:spPr>
          <a:xfrm>
            <a:off x="5983021" y="3777092"/>
            <a:ext cx="1269507" cy="1072414"/>
          </a:xfrm>
          <a:prstGeom prst="roundRect">
            <a:avLst/>
          </a:prstGeom>
          <a:solidFill>
            <a:schemeClr val="accent6">
              <a:lumMod val="75000"/>
            </a:schemeClr>
          </a:solidFill>
          <a:ln>
            <a:solidFill>
              <a:schemeClr val="accent6">
                <a:lumMod val="75000"/>
              </a:schemeClr>
            </a:solidFill>
          </a:ln>
          <a:effectLst>
            <a:glow rad="63500">
              <a:schemeClr val="accent6">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ドル</a:t>
            </a:r>
          </a:p>
        </p:txBody>
      </p:sp>
      <p:sp>
        <p:nvSpPr>
          <p:cNvPr id="30" name="四角形: 角を丸くする 29">
            <a:extLst>
              <a:ext uri="{FF2B5EF4-FFF2-40B4-BE49-F238E27FC236}">
                <a16:creationId xmlns:a16="http://schemas.microsoft.com/office/drawing/2014/main" id="{0BF2A187-0F6D-4A70-B893-DA98C8207E8C}"/>
              </a:ext>
            </a:extLst>
          </p:cNvPr>
          <p:cNvSpPr/>
          <p:nvPr/>
        </p:nvSpPr>
        <p:spPr>
          <a:xfrm>
            <a:off x="6112318" y="3898503"/>
            <a:ext cx="1269507" cy="1072414"/>
          </a:xfrm>
          <a:prstGeom prst="roundRect">
            <a:avLst/>
          </a:prstGeom>
          <a:solidFill>
            <a:schemeClr val="accent6">
              <a:lumMod val="75000"/>
            </a:schemeClr>
          </a:solidFill>
          <a:ln>
            <a:solidFill>
              <a:schemeClr val="accent6">
                <a:lumMod val="75000"/>
              </a:schemeClr>
            </a:solidFill>
          </a:ln>
          <a:effectLst>
            <a:glow rad="63500">
              <a:schemeClr val="accent6">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ドル</a:t>
            </a:r>
          </a:p>
        </p:txBody>
      </p:sp>
      <p:sp>
        <p:nvSpPr>
          <p:cNvPr id="31" name="テキスト ボックス 30">
            <a:extLst>
              <a:ext uri="{FF2B5EF4-FFF2-40B4-BE49-F238E27FC236}">
                <a16:creationId xmlns:a16="http://schemas.microsoft.com/office/drawing/2014/main" id="{EF5313AF-D305-4077-AAF2-3886734A6D57}"/>
              </a:ext>
            </a:extLst>
          </p:cNvPr>
          <p:cNvSpPr txBox="1"/>
          <p:nvPr/>
        </p:nvSpPr>
        <p:spPr>
          <a:xfrm>
            <a:off x="3580421" y="5154981"/>
            <a:ext cx="253189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金地金は米国から持ち出せない</a:t>
            </a:r>
          </a:p>
        </p:txBody>
      </p:sp>
      <p:sp>
        <p:nvSpPr>
          <p:cNvPr id="32" name="テキスト ボックス 31">
            <a:extLst>
              <a:ext uri="{FF2B5EF4-FFF2-40B4-BE49-F238E27FC236}">
                <a16:creationId xmlns:a16="http://schemas.microsoft.com/office/drawing/2014/main" id="{467CB645-0DF2-4F59-9763-04F8D7D879F0}"/>
              </a:ext>
            </a:extLst>
          </p:cNvPr>
          <p:cNvSpPr txBox="1"/>
          <p:nvPr/>
        </p:nvSpPr>
        <p:spPr>
          <a:xfrm>
            <a:off x="745724" y="5854380"/>
            <a:ext cx="1562470" cy="646331"/>
          </a:xfrm>
          <a:prstGeom prst="rect">
            <a:avLst/>
          </a:prstGeom>
          <a:noFill/>
        </p:spPr>
        <p:txBody>
          <a:bodyPr wrap="square">
            <a:spAutoFit/>
          </a:bodyPr>
          <a:lstStyle/>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横浜正金銀行</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ロンドン支店</a:t>
            </a:r>
          </a:p>
        </p:txBody>
      </p:sp>
      <p:cxnSp>
        <p:nvCxnSpPr>
          <p:cNvPr id="33" name="コネクタ: カギ線 32">
            <a:extLst>
              <a:ext uri="{FF2B5EF4-FFF2-40B4-BE49-F238E27FC236}">
                <a16:creationId xmlns:a16="http://schemas.microsoft.com/office/drawing/2014/main" id="{FCB574E5-2331-4AC3-9EAB-B935991CA102}"/>
              </a:ext>
            </a:extLst>
          </p:cNvPr>
          <p:cNvCxnSpPr>
            <a:cxnSpLocks/>
            <a:stCxn id="32" idx="3"/>
          </p:cNvCxnSpPr>
          <p:nvPr/>
        </p:nvCxnSpPr>
        <p:spPr>
          <a:xfrm flipV="1">
            <a:off x="2308194" y="4970917"/>
            <a:ext cx="1757779" cy="1206629"/>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1D47CAF-5CA4-4C6B-B2C2-157B03F886B0}"/>
              </a:ext>
            </a:extLst>
          </p:cNvPr>
          <p:cNvSpPr txBox="1"/>
          <p:nvPr/>
        </p:nvSpPr>
        <p:spPr>
          <a:xfrm>
            <a:off x="983701" y="2076512"/>
            <a:ext cx="5193440" cy="276999"/>
          </a:xfrm>
          <a:prstGeom prst="rect">
            <a:avLst/>
          </a:prstGeom>
          <a:noFill/>
        </p:spPr>
        <p:txBody>
          <a:bodyPr wrap="square">
            <a:spAutoFit/>
          </a:bodyPr>
          <a:lstStyle/>
          <a:p>
            <a:pPr algn="ct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※1939</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年</a:t>
            </a: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9</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月、ドイツへの宣戦布告、その後、</a:t>
            </a:r>
            <a:r>
              <a:rPr lang="ja-JP" altLang="en-US" sz="1200" dirty="0">
                <a:solidFill>
                  <a:srgbClr val="333333"/>
                </a:solidFill>
                <a:latin typeface="BIZ UDPゴシック" panose="020B0400000000000000" pitchFamily="50" charset="-128"/>
                <a:ea typeface="BIZ UDPゴシック" panose="020B0400000000000000" pitchFamily="50" charset="-128"/>
              </a:rPr>
              <a:t>フランス降伏、英国爆撃</a:t>
            </a:r>
            <a:endParaRPr lang="ja-JP" altLang="en-US" sz="1200" b="0" i="0" dirty="0">
              <a:solidFill>
                <a:srgbClr val="333333"/>
              </a:solidFill>
              <a:effectLst/>
              <a:latin typeface="BIZ UDPゴシック" panose="020B0400000000000000" pitchFamily="50" charset="-128"/>
              <a:ea typeface="BIZ UDPゴシック" panose="020B0400000000000000" pitchFamily="50" charset="-128"/>
            </a:endParaRPr>
          </a:p>
        </p:txBody>
      </p:sp>
      <p:sp>
        <p:nvSpPr>
          <p:cNvPr id="39" name="楕円 38">
            <a:extLst>
              <a:ext uri="{FF2B5EF4-FFF2-40B4-BE49-F238E27FC236}">
                <a16:creationId xmlns:a16="http://schemas.microsoft.com/office/drawing/2014/main" id="{7BE475F1-790D-4977-8BBA-AEABA3CBF0A8}"/>
              </a:ext>
            </a:extLst>
          </p:cNvPr>
          <p:cNvSpPr/>
          <p:nvPr/>
        </p:nvSpPr>
        <p:spPr>
          <a:xfrm>
            <a:off x="2845452" y="3597550"/>
            <a:ext cx="690376" cy="646331"/>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7030A0"/>
                </a:solidFill>
                <a:latin typeface="BIZ UDP明朝 Medium" panose="02020500000000000000" pitchFamily="18" charset="-128"/>
                <a:ea typeface="BIZ UDP明朝 Medium" panose="02020500000000000000" pitchFamily="18" charset="-128"/>
              </a:rPr>
              <a:t>金</a:t>
            </a:r>
          </a:p>
        </p:txBody>
      </p:sp>
      <p:sp>
        <p:nvSpPr>
          <p:cNvPr id="40" name="テキスト ボックス 39">
            <a:extLst>
              <a:ext uri="{FF2B5EF4-FFF2-40B4-BE49-F238E27FC236}">
                <a16:creationId xmlns:a16="http://schemas.microsoft.com/office/drawing/2014/main" id="{9D348248-EDD9-4B8A-BD2D-96B3A78BAA06}"/>
              </a:ext>
            </a:extLst>
          </p:cNvPr>
          <p:cNvSpPr txBox="1"/>
          <p:nvPr/>
        </p:nvSpPr>
        <p:spPr>
          <a:xfrm>
            <a:off x="8019494" y="5791109"/>
            <a:ext cx="4172505"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横浜正金銀行ニューヨーク支店は</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en-US" altLang="ja-JP" dirty="0">
                <a:latin typeface="BIZ UDPゴシック" panose="020B0400000000000000" pitchFamily="50" charset="-128"/>
                <a:ea typeface="BIZ UDPゴシック" panose="020B0400000000000000" pitchFamily="50" charset="-128"/>
              </a:rPr>
              <a:t>1941</a:t>
            </a:r>
            <a:r>
              <a:rPr kumimoji="1" lang="ja-JP" altLang="en-US" dirty="0">
                <a:latin typeface="BIZ UDPゴシック" panose="020B0400000000000000" pitchFamily="50" charset="-128"/>
                <a:ea typeface="BIZ UDPゴシック" panose="020B0400000000000000" pitchFamily="50" charset="-128"/>
              </a:rPr>
              <a:t>年</a:t>
            </a:r>
            <a:r>
              <a:rPr kumimoji="1" lang="en-US" altLang="ja-JP" dirty="0">
                <a:latin typeface="BIZ UDPゴシック" panose="020B0400000000000000" pitchFamily="50" charset="-128"/>
                <a:ea typeface="BIZ UDPゴシック" panose="020B0400000000000000" pitchFamily="50" charset="-128"/>
              </a:rPr>
              <a:t>10</a:t>
            </a:r>
            <a:r>
              <a:rPr kumimoji="1" lang="ja-JP" altLang="en-US" dirty="0">
                <a:latin typeface="BIZ UDPゴシック" panose="020B0400000000000000" pitchFamily="50" charset="-128"/>
                <a:ea typeface="BIZ UDPゴシック" panose="020B0400000000000000" pitchFamily="50" charset="-128"/>
              </a:rPr>
              <a:t>月に破綻</a:t>
            </a:r>
          </a:p>
        </p:txBody>
      </p:sp>
      <p:sp>
        <p:nvSpPr>
          <p:cNvPr id="41" name="テキスト ボックス 40">
            <a:extLst>
              <a:ext uri="{FF2B5EF4-FFF2-40B4-BE49-F238E27FC236}">
                <a16:creationId xmlns:a16="http://schemas.microsoft.com/office/drawing/2014/main" id="{65E37413-2B23-404B-B666-A393C77ED62B}"/>
              </a:ext>
            </a:extLst>
          </p:cNvPr>
          <p:cNvSpPr txBox="1"/>
          <p:nvPr/>
        </p:nvSpPr>
        <p:spPr>
          <a:xfrm>
            <a:off x="8336133" y="2432976"/>
            <a:ext cx="3682471"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世界貿易 </a:t>
            </a:r>
            <a:r>
              <a:rPr lang="ja-JP" altLang="en-US" dirty="0">
                <a:latin typeface="BIZ UDPゴシック" panose="020B0400000000000000" pitchFamily="50" charset="-128"/>
                <a:ea typeface="BIZ UDPゴシック" panose="020B0400000000000000" pitchFamily="50" charset="-128"/>
              </a:rPr>
              <a:t>輸出・輸入</a:t>
            </a:r>
            <a:endParaRPr kumimoji="1" lang="ja-JP" altLang="en-US"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D95F1E77-3FDF-47CE-87A1-0B7F2901C896}"/>
              </a:ext>
            </a:extLst>
          </p:cNvPr>
          <p:cNvSpPr txBox="1"/>
          <p:nvPr/>
        </p:nvSpPr>
        <p:spPr>
          <a:xfrm>
            <a:off x="0" y="113874"/>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日本が対米開戦を決めた瞬間</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54A9A418-8A31-400A-8678-2995CE80DFCD}"/>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2" name="テキスト ボックス 1">
            <a:extLst>
              <a:ext uri="{FF2B5EF4-FFF2-40B4-BE49-F238E27FC236}">
                <a16:creationId xmlns:a16="http://schemas.microsoft.com/office/drawing/2014/main" id="{E23C5151-40C2-4AB0-8B26-23FDE027D24A}"/>
              </a:ext>
            </a:extLst>
          </p:cNvPr>
          <p:cNvSpPr txBox="1"/>
          <p:nvPr/>
        </p:nvSpPr>
        <p:spPr>
          <a:xfrm>
            <a:off x="9022702" y="932474"/>
            <a:ext cx="1259633"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実質的な</a:t>
            </a:r>
          </a:p>
        </p:txBody>
      </p:sp>
    </p:spTree>
    <p:extLst>
      <p:ext uri="{BB962C8B-B14F-4D97-AF65-F5344CB8AC3E}">
        <p14:creationId xmlns:p14="http://schemas.microsoft.com/office/powerpoint/2010/main" val="288207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テキスト ボックス 24">
            <a:extLst>
              <a:ext uri="{FF2B5EF4-FFF2-40B4-BE49-F238E27FC236}">
                <a16:creationId xmlns:a16="http://schemas.microsoft.com/office/drawing/2014/main" id="{D95F1E77-3FDF-47CE-87A1-0B7F2901C896}"/>
              </a:ext>
            </a:extLst>
          </p:cNvPr>
          <p:cNvSpPr txBox="1"/>
          <p:nvPr/>
        </p:nvSpPr>
        <p:spPr>
          <a:xfrm>
            <a:off x="0" y="85881"/>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対米開戦とリン輸出規制</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54A9A418-8A31-400A-8678-2995CE80DFCD}"/>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10242" name="Picture 2">
            <a:extLst>
              <a:ext uri="{FF2B5EF4-FFF2-40B4-BE49-F238E27FC236}">
                <a16:creationId xmlns:a16="http://schemas.microsoft.com/office/drawing/2014/main" id="{B7D0FA6C-82BE-4947-AFA3-923BA08AC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11" y="746449"/>
            <a:ext cx="4435663" cy="561426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B366C7B4-BF51-463F-8859-2EE9632AFECD}"/>
              </a:ext>
            </a:extLst>
          </p:cNvPr>
          <p:cNvSpPr txBox="1"/>
          <p:nvPr/>
        </p:nvSpPr>
        <p:spPr>
          <a:xfrm>
            <a:off x="298580" y="6345336"/>
            <a:ext cx="4731083" cy="276999"/>
          </a:xfrm>
          <a:prstGeom prst="rect">
            <a:avLst/>
          </a:prstGeom>
          <a:noFill/>
        </p:spPr>
        <p:txBody>
          <a:bodyPr wrap="square">
            <a:spAutoFit/>
          </a:bodyPr>
          <a:lstStyle/>
          <a:p>
            <a:pPr algn="ctr"/>
            <a:r>
              <a:rPr lang="ja-JP" altLang="en-US" sz="1200" b="0" i="0" dirty="0">
                <a:effectLst/>
                <a:latin typeface="BIZ UDPゴシック" panose="020B0400000000000000" pitchFamily="50" charset="-128"/>
                <a:ea typeface="BIZ UDPゴシック" panose="020B0400000000000000" pitchFamily="50" charset="-128"/>
              </a:rPr>
              <a:t>「赤」は、</a:t>
            </a:r>
            <a:r>
              <a:rPr lang="en-US" altLang="ja-JP" sz="1200" b="0" i="0" dirty="0">
                <a:effectLst/>
                <a:latin typeface="BIZ UDPゴシック" panose="020B0400000000000000" pitchFamily="50" charset="-128"/>
                <a:ea typeface="BIZ UDPゴシック" panose="020B0400000000000000" pitchFamily="50" charset="-128"/>
              </a:rPr>
              <a:t>20</a:t>
            </a:r>
            <a:r>
              <a:rPr lang="ja-JP" altLang="en-US" sz="1200" b="0" i="0" dirty="0">
                <a:effectLst/>
                <a:latin typeface="BIZ UDPゴシック" panose="020B0400000000000000" pitchFamily="50" charset="-128"/>
                <a:ea typeface="BIZ UDPゴシック" panose="020B0400000000000000" pitchFamily="50" charset="-128"/>
              </a:rPr>
              <a:t>万石以上、「灰色」は</a:t>
            </a:r>
            <a:r>
              <a:rPr lang="en-US" altLang="ja-JP" sz="1200" b="0" i="0" dirty="0">
                <a:effectLst/>
                <a:latin typeface="BIZ UDPゴシック" panose="020B0400000000000000" pitchFamily="50" charset="-128"/>
                <a:ea typeface="BIZ UDPゴシック" panose="020B0400000000000000" pitchFamily="50" charset="-128"/>
              </a:rPr>
              <a:t>10</a:t>
            </a:r>
            <a:r>
              <a:rPr lang="ja-JP" altLang="en-US" sz="1200" b="0" i="0" dirty="0">
                <a:effectLst/>
                <a:latin typeface="BIZ UDPゴシック" panose="020B0400000000000000" pitchFamily="50" charset="-128"/>
                <a:ea typeface="BIZ UDPゴシック" panose="020B0400000000000000" pitchFamily="50" charset="-128"/>
              </a:rPr>
              <a:t>万石以上、「黄色」は</a:t>
            </a:r>
            <a:r>
              <a:rPr lang="en-US" altLang="ja-JP" sz="1200" b="0" i="0" dirty="0">
                <a:effectLst/>
                <a:latin typeface="BIZ UDPゴシック" panose="020B0400000000000000" pitchFamily="50" charset="-128"/>
                <a:ea typeface="BIZ UDPゴシック" panose="020B0400000000000000" pitchFamily="50" charset="-128"/>
              </a:rPr>
              <a:t>10</a:t>
            </a:r>
            <a:r>
              <a:rPr lang="ja-JP" altLang="en-US" sz="1200" b="0" i="0" dirty="0">
                <a:effectLst/>
                <a:latin typeface="BIZ UDPゴシック" panose="020B0400000000000000" pitchFamily="50" charset="-128"/>
                <a:ea typeface="BIZ UDPゴシック" panose="020B0400000000000000" pitchFamily="50" charset="-128"/>
              </a:rPr>
              <a:t>万石以下。</a:t>
            </a:r>
            <a:endParaRPr lang="ja-JP" altLang="en-US" sz="1200" dirty="0">
              <a:latin typeface="BIZ UDPゴシック" panose="020B0400000000000000" pitchFamily="50" charset="-128"/>
              <a:ea typeface="BIZ UDPゴシック" panose="020B0400000000000000" pitchFamily="50" charset="-128"/>
            </a:endParaRPr>
          </a:p>
        </p:txBody>
      </p:sp>
      <p:pic>
        <p:nvPicPr>
          <p:cNvPr id="10244" name="Picture 4">
            <a:extLst>
              <a:ext uri="{FF2B5EF4-FFF2-40B4-BE49-F238E27FC236}">
                <a16:creationId xmlns:a16="http://schemas.microsoft.com/office/drawing/2014/main" id="{2B31F441-8744-4B4F-BCE6-E13301187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568" y="1321402"/>
            <a:ext cx="6667500" cy="50673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3C1D87E-585F-464F-8F7C-90B5F036D885}"/>
              </a:ext>
            </a:extLst>
          </p:cNvPr>
          <p:cNvSpPr txBox="1"/>
          <p:nvPr/>
        </p:nvSpPr>
        <p:spPr>
          <a:xfrm>
            <a:off x="5875954" y="6345336"/>
            <a:ext cx="5666013" cy="246221"/>
          </a:xfrm>
          <a:prstGeom prst="rect">
            <a:avLst/>
          </a:prstGeom>
          <a:noFill/>
        </p:spPr>
        <p:txBody>
          <a:bodyPr wrap="square">
            <a:spAutoFit/>
          </a:bodyPr>
          <a:lstStyle/>
          <a:p>
            <a:r>
              <a:rPr lang="en-US" altLang="ja-JP" sz="1000" dirty="0">
                <a:latin typeface="Amasis MT Pro Black" panose="02040A04050005020304" pitchFamily="18" charset="0"/>
                <a:ea typeface="BIZ UDPゴシック" panose="020B0400000000000000" pitchFamily="50" charset="-128"/>
              </a:rPr>
              <a:t>http://geo.d51498.com/ramopcommand/_geo_contents_/110202/nougyou06.html</a:t>
            </a:r>
            <a:endParaRPr lang="ja-JP" altLang="en-US" sz="1000" dirty="0">
              <a:latin typeface="Amasis MT Pro Black" panose="02040A04050005020304" pitchFamily="18" charset="0"/>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2DB6C350-EDC6-437E-ADBF-866F66F2708A}"/>
              </a:ext>
            </a:extLst>
          </p:cNvPr>
          <p:cNvSpPr txBox="1"/>
          <p:nvPr/>
        </p:nvSpPr>
        <p:spPr>
          <a:xfrm>
            <a:off x="5071419" y="841548"/>
            <a:ext cx="6957797"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米国はリンの対日輸出を規制。満洲での大豆など農業生産が困難に。</a:t>
            </a:r>
          </a:p>
        </p:txBody>
      </p:sp>
    </p:spTree>
    <p:extLst>
      <p:ext uri="{BB962C8B-B14F-4D97-AF65-F5344CB8AC3E}">
        <p14:creationId xmlns:p14="http://schemas.microsoft.com/office/powerpoint/2010/main" val="2797622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92489" y="79227"/>
            <a:ext cx="6056421"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満鉄調査部事件</a:t>
            </a:r>
          </a:p>
        </p:txBody>
      </p:sp>
      <p:pic>
        <p:nvPicPr>
          <p:cNvPr id="67" name="Picture 2" descr="中共諜報団」の尋問調書 研究者「特高の具体的手法分かる貴重な資料」 | 毎日新聞">
            <a:extLst>
              <a:ext uri="{FF2B5EF4-FFF2-40B4-BE49-F238E27FC236}">
                <a16:creationId xmlns:a16="http://schemas.microsoft.com/office/drawing/2014/main" id="{364B6048-B3DF-4040-AD2F-1B0EDF30E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7264865" y="2123453"/>
            <a:ext cx="571500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画像">
            <a:extLst>
              <a:ext uri="{FF2B5EF4-FFF2-40B4-BE49-F238E27FC236}">
                <a16:creationId xmlns:a16="http://schemas.microsoft.com/office/drawing/2014/main" id="{7D5BAC27-88B1-4674-AA02-F13C715F7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26" y="1713287"/>
            <a:ext cx="6115050" cy="4781550"/>
          </a:xfrm>
          <a:prstGeom prst="rect">
            <a:avLst/>
          </a:prstGeom>
          <a:noFill/>
          <a:extLst>
            <a:ext uri="{909E8E84-426E-40DD-AFC4-6F175D3DCCD1}">
              <a14:hiddenFill xmlns:a14="http://schemas.microsoft.com/office/drawing/2010/main">
                <a:solidFill>
                  <a:srgbClr val="FFFFFF"/>
                </a:solidFill>
              </a14:hiddenFill>
            </a:ext>
          </a:extLst>
        </p:spPr>
      </p:pic>
      <p:sp>
        <p:nvSpPr>
          <p:cNvPr id="70" name="テキスト ボックス 69">
            <a:extLst>
              <a:ext uri="{FF2B5EF4-FFF2-40B4-BE49-F238E27FC236}">
                <a16:creationId xmlns:a16="http://schemas.microsoft.com/office/drawing/2014/main" id="{A9308C1A-7351-4736-9596-4506EAC1B9E8}"/>
              </a:ext>
            </a:extLst>
          </p:cNvPr>
          <p:cNvSpPr txBox="1"/>
          <p:nvPr/>
        </p:nvSpPr>
        <p:spPr>
          <a:xfrm>
            <a:off x="825308" y="6371726"/>
            <a:ext cx="4630316" cy="246221"/>
          </a:xfrm>
          <a:prstGeom prst="rect">
            <a:avLst/>
          </a:prstGeom>
          <a:noFill/>
        </p:spPr>
        <p:txBody>
          <a:bodyPr wrap="square">
            <a:spAutoFit/>
          </a:bodyPr>
          <a:lstStyle/>
          <a:p>
            <a:r>
              <a:rPr lang="en-US" altLang="ja-JP" sz="1000" dirty="0">
                <a:latin typeface="Amasis MT Pro Black" panose="02040A04050005020304" pitchFamily="18" charset="0"/>
              </a:rPr>
              <a:t>https://news.yahoo.co.jp/byline/endohomare/20151116-00051441</a:t>
            </a:r>
            <a:endParaRPr lang="ja-JP" altLang="en-US" sz="1000" dirty="0">
              <a:latin typeface="Amasis MT Pro Black" panose="02040A04050005020304" pitchFamily="18" charset="0"/>
            </a:endParaRPr>
          </a:p>
        </p:txBody>
      </p:sp>
      <p:sp>
        <p:nvSpPr>
          <p:cNvPr id="72" name="テキスト ボックス 71">
            <a:extLst>
              <a:ext uri="{FF2B5EF4-FFF2-40B4-BE49-F238E27FC236}">
                <a16:creationId xmlns:a16="http://schemas.microsoft.com/office/drawing/2014/main" id="{1192C26F-D428-4217-844A-C760F4FBB4D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74" name="テキスト ボックス 73">
            <a:extLst>
              <a:ext uri="{FF2B5EF4-FFF2-40B4-BE49-F238E27FC236}">
                <a16:creationId xmlns:a16="http://schemas.microsoft.com/office/drawing/2014/main" id="{6818D338-E34B-4F4C-8A4B-4A1A6EA00160}"/>
              </a:ext>
            </a:extLst>
          </p:cNvPr>
          <p:cNvSpPr txBox="1"/>
          <p:nvPr/>
        </p:nvSpPr>
        <p:spPr>
          <a:xfrm>
            <a:off x="156287" y="834701"/>
            <a:ext cx="8297247" cy="646331"/>
          </a:xfrm>
          <a:prstGeom prst="rect">
            <a:avLst/>
          </a:prstGeom>
          <a:noFill/>
        </p:spPr>
        <p:txBody>
          <a:bodyPr wrap="square">
            <a:spAutoFit/>
          </a:bodyPr>
          <a:lstStyle/>
          <a:p>
            <a:r>
              <a:rPr lang="ja-JP" altLang="en-US" b="1" i="0" dirty="0">
                <a:solidFill>
                  <a:srgbClr val="0F1111"/>
                </a:solidFill>
                <a:effectLst/>
                <a:latin typeface="BIZ UDPゴシック" panose="020B0400000000000000" pitchFamily="50" charset="-128"/>
                <a:ea typeface="BIZ UDPゴシック" panose="020B0400000000000000" pitchFamily="50" charset="-128"/>
              </a:rPr>
              <a:t>「満鉄調査部事件」は、</a:t>
            </a:r>
            <a:r>
              <a:rPr lang="en-US" altLang="ja-JP" b="1" i="0" dirty="0">
                <a:solidFill>
                  <a:srgbClr val="0F1111"/>
                </a:solidFill>
                <a:effectLst/>
                <a:latin typeface="BIZ UDPゴシック" panose="020B0400000000000000" pitchFamily="50" charset="-128"/>
                <a:ea typeface="BIZ UDPゴシック" panose="020B0400000000000000" pitchFamily="50" charset="-128"/>
              </a:rPr>
              <a:t>1942</a:t>
            </a:r>
            <a:r>
              <a:rPr lang="ja-JP" altLang="en-US" b="1" i="0" dirty="0">
                <a:solidFill>
                  <a:srgbClr val="0F1111"/>
                </a:solidFill>
                <a:effectLst/>
                <a:latin typeface="BIZ UDPゴシック" panose="020B0400000000000000" pitchFamily="50" charset="-128"/>
                <a:ea typeface="BIZ UDPゴシック" panose="020B0400000000000000" pitchFamily="50" charset="-128"/>
              </a:rPr>
              <a:t>年から</a:t>
            </a:r>
            <a:r>
              <a:rPr lang="en-US" altLang="ja-JP" b="1" i="0" dirty="0">
                <a:solidFill>
                  <a:srgbClr val="0F1111"/>
                </a:solidFill>
                <a:effectLst/>
                <a:latin typeface="BIZ UDPゴシック" panose="020B0400000000000000" pitchFamily="50" charset="-128"/>
                <a:ea typeface="BIZ UDPゴシック" panose="020B0400000000000000" pitchFamily="50" charset="-128"/>
              </a:rPr>
              <a:t>43</a:t>
            </a:r>
            <a:r>
              <a:rPr lang="ja-JP" altLang="en-US" b="1" i="0" dirty="0">
                <a:solidFill>
                  <a:srgbClr val="0F1111"/>
                </a:solidFill>
                <a:effectLst/>
                <a:latin typeface="BIZ UDPゴシック" panose="020B0400000000000000" pitchFamily="50" charset="-128"/>
                <a:ea typeface="BIZ UDPゴシック" panose="020B0400000000000000" pitchFamily="50" charset="-128"/>
              </a:rPr>
              <a:t>年にかけて満鉄調査部員ら</a:t>
            </a:r>
            <a:r>
              <a:rPr lang="en-US" altLang="ja-JP" b="1" i="0" dirty="0">
                <a:solidFill>
                  <a:srgbClr val="0F1111"/>
                </a:solidFill>
                <a:effectLst/>
                <a:latin typeface="BIZ UDPゴシック" panose="020B0400000000000000" pitchFamily="50" charset="-128"/>
                <a:ea typeface="BIZ UDPゴシック" panose="020B0400000000000000" pitchFamily="50" charset="-128"/>
              </a:rPr>
              <a:t>44</a:t>
            </a:r>
            <a:r>
              <a:rPr lang="ja-JP" altLang="en-US" b="1" i="0" dirty="0">
                <a:solidFill>
                  <a:srgbClr val="0F1111"/>
                </a:solidFill>
                <a:effectLst/>
                <a:latin typeface="BIZ UDPゴシック" panose="020B0400000000000000" pitchFamily="50" charset="-128"/>
                <a:ea typeface="BIZ UDPゴシック" panose="020B0400000000000000" pitchFamily="50" charset="-128"/>
              </a:rPr>
              <a:t>名が検挙された事件で、「ゾルゲ事件」「企画院事件」とならぶ戦中の三大弾圧事件。</a:t>
            </a:r>
            <a:endParaRPr lang="ja-JP" altLang="en-US" b="1" dirty="0">
              <a:latin typeface="BIZ UDPゴシック" panose="020B0400000000000000" pitchFamily="50" charset="-128"/>
              <a:ea typeface="BIZ UDPゴシック" panose="020B0400000000000000" pitchFamily="50" charset="-128"/>
            </a:endParaRPr>
          </a:p>
        </p:txBody>
      </p:sp>
      <p:pic>
        <p:nvPicPr>
          <p:cNvPr id="10244" name="Picture 4" descr="2023年最新】ヤフオク! -満鉄調査部(本、雑誌)の中古品・新品・古本一覧">
            <a:extLst>
              <a:ext uri="{FF2B5EF4-FFF2-40B4-BE49-F238E27FC236}">
                <a16:creationId xmlns:a16="http://schemas.microsoft.com/office/drawing/2014/main" id="{CF4C74C3-F973-448A-BDB9-98084DACF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5184" y="1595942"/>
            <a:ext cx="1720965" cy="241256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論戦「満洲国」・満鉄調査部事件 学問的論争の深まりを期しての通販/小林 英夫/福井 紳一 - 紙の本：honto本の通販ストア">
            <a:extLst>
              <a:ext uri="{FF2B5EF4-FFF2-40B4-BE49-F238E27FC236}">
                <a16:creationId xmlns:a16="http://schemas.microsoft.com/office/drawing/2014/main" id="{7CDD42C2-15D5-491F-BE54-1D55C6534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5184" y="4075194"/>
            <a:ext cx="1748073" cy="2467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163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161520"/>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中央亜細亜横断鐡道と弾丸列車</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BB9B137F-0E3D-B1AC-8733-5270708F8D32}"/>
              </a:ext>
            </a:extLst>
          </p:cNvPr>
          <p:cNvPicPr>
            <a:picLocks noChangeAspect="1"/>
          </p:cNvPicPr>
          <p:nvPr/>
        </p:nvPicPr>
        <p:blipFill>
          <a:blip r:embed="rId2"/>
          <a:stretch>
            <a:fillRect/>
          </a:stretch>
        </p:blipFill>
        <p:spPr>
          <a:xfrm>
            <a:off x="252786" y="921064"/>
            <a:ext cx="5806712" cy="3454994"/>
          </a:xfrm>
          <a:prstGeom prst="rect">
            <a:avLst/>
          </a:prstGeom>
        </p:spPr>
      </p:pic>
      <p:pic>
        <p:nvPicPr>
          <p:cNvPr id="11266" name="Picture 2" descr="中央アジア横断鉄道">
            <a:extLst>
              <a:ext uri="{FF2B5EF4-FFF2-40B4-BE49-F238E27FC236}">
                <a16:creationId xmlns:a16="http://schemas.microsoft.com/office/drawing/2014/main" id="{26766A6D-1BFB-4C81-8E43-6B0D2716B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931" y="921064"/>
            <a:ext cx="5851204" cy="531484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9F19A33-C6C8-444F-BD77-5A1EAC6F5577}"/>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7" name="Picture 2" descr="中央アジア横断鉄道">
            <a:extLst>
              <a:ext uri="{FF2B5EF4-FFF2-40B4-BE49-F238E27FC236}">
                <a16:creationId xmlns:a16="http://schemas.microsoft.com/office/drawing/2014/main" id="{7BC23093-7658-4AB5-9676-75F11BEE7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84" y="4541375"/>
            <a:ext cx="5794959" cy="180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83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戦後復興</a:t>
            </a: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4" name="図 3">
            <a:extLst>
              <a:ext uri="{FF2B5EF4-FFF2-40B4-BE49-F238E27FC236}">
                <a16:creationId xmlns:a16="http://schemas.microsoft.com/office/drawing/2014/main" id="{26E07A7E-3563-464D-BE61-98582E8ED05D}"/>
              </a:ext>
            </a:extLst>
          </p:cNvPr>
          <p:cNvPicPr>
            <a:picLocks noChangeAspect="1"/>
          </p:cNvPicPr>
          <p:nvPr/>
        </p:nvPicPr>
        <p:blipFill>
          <a:blip r:embed="rId2"/>
          <a:stretch>
            <a:fillRect/>
          </a:stretch>
        </p:blipFill>
        <p:spPr>
          <a:xfrm>
            <a:off x="210036" y="214407"/>
            <a:ext cx="2832147" cy="3657820"/>
          </a:xfrm>
          <a:prstGeom prst="rect">
            <a:avLst/>
          </a:prstGeom>
        </p:spPr>
      </p:pic>
      <p:pic>
        <p:nvPicPr>
          <p:cNvPr id="5" name="図 4">
            <a:extLst>
              <a:ext uri="{FF2B5EF4-FFF2-40B4-BE49-F238E27FC236}">
                <a16:creationId xmlns:a16="http://schemas.microsoft.com/office/drawing/2014/main" id="{5CF6538F-FBA8-4890-9454-967A5FE1619C}"/>
              </a:ext>
            </a:extLst>
          </p:cNvPr>
          <p:cNvPicPr>
            <a:picLocks noChangeAspect="1"/>
          </p:cNvPicPr>
          <p:nvPr/>
        </p:nvPicPr>
        <p:blipFill>
          <a:blip r:embed="rId3"/>
          <a:stretch>
            <a:fillRect/>
          </a:stretch>
        </p:blipFill>
        <p:spPr>
          <a:xfrm>
            <a:off x="213859" y="3948599"/>
            <a:ext cx="11691258" cy="2584776"/>
          </a:xfrm>
          <a:prstGeom prst="rect">
            <a:avLst/>
          </a:prstGeom>
        </p:spPr>
      </p:pic>
      <p:pic>
        <p:nvPicPr>
          <p:cNvPr id="3076" name="Picture 4" descr="みずほFG：1945年～ 戦後復興と高度経済成長">
            <a:extLst>
              <a:ext uri="{FF2B5EF4-FFF2-40B4-BE49-F238E27FC236}">
                <a16:creationId xmlns:a16="http://schemas.microsoft.com/office/drawing/2014/main" id="{B5B573F8-7E09-4F0B-9A36-F8A195BB4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6284" y="277297"/>
            <a:ext cx="3628833" cy="356835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経済安定本部戦後経済政策資料内外調査資料（6（昭和23年）） 日本経済評論社 価格: 中田premieのブログ">
            <a:extLst>
              <a:ext uri="{FF2B5EF4-FFF2-40B4-BE49-F238E27FC236}">
                <a16:creationId xmlns:a16="http://schemas.microsoft.com/office/drawing/2014/main" id="{CC2FD9D5-0D70-4E1E-875A-C65FC7402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9409" y="1178982"/>
            <a:ext cx="4599993" cy="263274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4E9A744-A20D-4566-B8FE-6F38DB8C737F}"/>
              </a:ext>
            </a:extLst>
          </p:cNvPr>
          <p:cNvSpPr txBox="1"/>
          <p:nvPr/>
        </p:nvSpPr>
        <p:spPr>
          <a:xfrm>
            <a:off x="4273331" y="843100"/>
            <a:ext cx="283214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経済安定本部</a:t>
            </a:r>
          </a:p>
        </p:txBody>
      </p:sp>
    </p:spTree>
    <p:extLst>
      <p:ext uri="{BB962C8B-B14F-4D97-AF65-F5344CB8AC3E}">
        <p14:creationId xmlns:p14="http://schemas.microsoft.com/office/powerpoint/2010/main" val="3637945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満洲人脈と上海人脈を繋ぐ男</a:t>
            </a: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12290" name="Picture 2" descr="Amazon.co.jp: 阿片王―満州の夜と霧 (新潮文庫) : 眞一, 佐野: 本">
            <a:extLst>
              <a:ext uri="{FF2B5EF4-FFF2-40B4-BE49-F238E27FC236}">
                <a16:creationId xmlns:a16="http://schemas.microsoft.com/office/drawing/2014/main" id="{7E996998-3575-4E05-84B4-563ED36C4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70" y="894432"/>
            <a:ext cx="3690192" cy="536394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甘粕正彦乱心の曠野(佐野眞一 著) / 古本、中古本、古書籍の通販は「日本の古本屋」 / 日本の古本屋">
            <a:extLst>
              <a:ext uri="{FF2B5EF4-FFF2-40B4-BE49-F238E27FC236}">
                <a16:creationId xmlns:a16="http://schemas.microsoft.com/office/drawing/2014/main" id="{4F6F8DF8-7E42-47E1-A0DE-723C23EB6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840" y="894432"/>
            <a:ext cx="3656419" cy="536394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国民洗脳企業 #電通 と中抜きとスーパーマリオ!?悪徳広告代理店が悪(自民党/原子力ムラ/JOC/腐敗芸人)と結びつくのも当然と言えば当然だ /  Twitter">
            <a:extLst>
              <a:ext uri="{FF2B5EF4-FFF2-40B4-BE49-F238E27FC236}">
                <a16:creationId xmlns:a16="http://schemas.microsoft.com/office/drawing/2014/main" id="{2B0C5389-6AE2-499B-9916-6FAF67C16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033" y="4370502"/>
            <a:ext cx="3056086" cy="159306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9EA260D-13D5-4323-BC8E-30F5B93F3264}"/>
              </a:ext>
            </a:extLst>
          </p:cNvPr>
          <p:cNvSpPr txBox="1"/>
          <p:nvPr/>
        </p:nvSpPr>
        <p:spPr>
          <a:xfrm>
            <a:off x="4182225" y="4601224"/>
            <a:ext cx="3984171" cy="1754326"/>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里見は満鉄調査部の上海事務所が発行する</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満鉄支那月誌</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に論文を寄稿している。</a:t>
            </a:r>
            <a:endParaRPr kumimoji="1"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「訓政時期の國民党と國民政府」</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（昭和</a:t>
            </a:r>
            <a:r>
              <a:rPr lang="en-US" altLang="ja-JP" dirty="0">
                <a:latin typeface="BIZ UDPゴシック" panose="020B0400000000000000" pitchFamily="50" charset="-128"/>
                <a:ea typeface="BIZ UDPゴシック" panose="020B0400000000000000" pitchFamily="50" charset="-128"/>
              </a:rPr>
              <a:t>4</a:t>
            </a:r>
            <a:r>
              <a:rPr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11</a:t>
            </a:r>
            <a:r>
              <a:rPr lang="ja-JP" altLang="en-US" dirty="0">
                <a:latin typeface="BIZ UDPゴシック" panose="020B0400000000000000" pitchFamily="50" charset="-128"/>
                <a:ea typeface="BIZ UDPゴシック" panose="020B0400000000000000" pitchFamily="50" charset="-128"/>
              </a:rPr>
              <a:t>月</a:t>
            </a:r>
            <a:r>
              <a:rPr lang="en-US" altLang="ja-JP" dirty="0">
                <a:latin typeface="BIZ UDPゴシック" panose="020B0400000000000000" pitchFamily="50" charset="-128"/>
                <a:ea typeface="BIZ UDPゴシック" panose="020B0400000000000000" pitchFamily="50" charset="-128"/>
              </a:rPr>
              <a:t>15</a:t>
            </a:r>
            <a:r>
              <a:rPr lang="ja-JP" altLang="en-US" dirty="0">
                <a:latin typeface="BIZ UDPゴシック" panose="020B0400000000000000" pitchFamily="50" charset="-128"/>
                <a:ea typeface="BIZ UDPゴシック" panose="020B0400000000000000" pitchFamily="50" charset="-128"/>
              </a:rPr>
              <a:t>日）</a:t>
            </a:r>
            <a:endParaRPr kumimoji="1"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9C3FC6A-AC32-4EFE-A805-0F5D1A51A7A1}"/>
              </a:ext>
            </a:extLst>
          </p:cNvPr>
          <p:cNvSpPr txBox="1"/>
          <p:nvPr/>
        </p:nvSpPr>
        <p:spPr>
          <a:xfrm>
            <a:off x="4067403" y="1019558"/>
            <a:ext cx="3984171" cy="1754326"/>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里見は、満州や宏済善堂＠上海などで中心人物として活動。</a:t>
            </a: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許斐氏利、児玉誉士夫、笹川良一、阪田誠盛、吉田裕彦（児玉機関副機関長）など戦後復興に連なる人脈が形成。</a:t>
            </a:r>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latin typeface="BIZ UDPゴシック" panose="020B0400000000000000" pitchFamily="50" charset="-128"/>
              <a:ea typeface="BIZ UDPゴシック" panose="020B0400000000000000" pitchFamily="50" charset="-128"/>
            </a:endParaRPr>
          </a:p>
        </p:txBody>
      </p:sp>
      <p:pic>
        <p:nvPicPr>
          <p:cNvPr id="7174" name="Picture 6" descr="アフガニスタンのアヘン生産量 1年で32％増加 - 2022年11月3日, Sputnik 日本">
            <a:extLst>
              <a:ext uri="{FF2B5EF4-FFF2-40B4-BE49-F238E27FC236}">
                <a16:creationId xmlns:a16="http://schemas.microsoft.com/office/drawing/2014/main" id="{BFCD722B-8D92-4D9D-A199-A5EB68B3D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466" y="2613200"/>
            <a:ext cx="3550044" cy="198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514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満洲人脈と戦後～世界反共連盟（</a:t>
            </a:r>
            <a:r>
              <a:rPr kumimoji="1" lang="en-US" altLang="ja-JP" sz="2800" dirty="0">
                <a:latin typeface="BIZ UDPゴシック" panose="020B0400000000000000" pitchFamily="50" charset="-128"/>
                <a:ea typeface="BIZ UDPゴシック" panose="020B0400000000000000" pitchFamily="50" charset="-128"/>
              </a:rPr>
              <a:t>WACL</a:t>
            </a:r>
            <a:r>
              <a:rPr kumimoji="1" lang="ja-JP" altLang="en-US" sz="2800" dirty="0">
                <a:latin typeface="BIZ UDPゴシック" panose="020B0400000000000000" pitchFamily="50" charset="-128"/>
                <a:ea typeface="BIZ UDPゴシック" panose="020B0400000000000000" pitchFamily="50" charset="-128"/>
              </a:rPr>
              <a:t>）</a:t>
            </a: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grpSp>
        <p:nvGrpSpPr>
          <p:cNvPr id="7" name="グループ化 6">
            <a:extLst>
              <a:ext uri="{FF2B5EF4-FFF2-40B4-BE49-F238E27FC236}">
                <a16:creationId xmlns:a16="http://schemas.microsoft.com/office/drawing/2014/main" id="{7BC8488D-3AC6-43AA-B166-0A319F579BEC}"/>
              </a:ext>
            </a:extLst>
          </p:cNvPr>
          <p:cNvGrpSpPr/>
          <p:nvPr/>
        </p:nvGrpSpPr>
        <p:grpSpPr>
          <a:xfrm>
            <a:off x="3505525" y="1378326"/>
            <a:ext cx="1833854" cy="2623603"/>
            <a:chOff x="3645484" y="2031469"/>
            <a:chExt cx="1833854" cy="2623603"/>
          </a:xfrm>
        </p:grpSpPr>
        <p:pic>
          <p:nvPicPr>
            <p:cNvPr id="1028" name="Picture 4" descr="朴正煕 - Wikipedia">
              <a:extLst>
                <a:ext uri="{FF2B5EF4-FFF2-40B4-BE49-F238E27FC236}">
                  <a16:creationId xmlns:a16="http://schemas.microsoft.com/office/drawing/2014/main" id="{A276419A-522D-424A-BEA5-197F0E870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738" y="2339246"/>
              <a:ext cx="1373349" cy="1892170"/>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1206EDC7-CAC7-4FDC-B074-9901E17E4F16}"/>
                </a:ext>
              </a:extLst>
            </p:cNvPr>
            <p:cNvSpPr txBox="1"/>
            <p:nvPr/>
          </p:nvSpPr>
          <p:spPr>
            <a:xfrm>
              <a:off x="4094715" y="2031469"/>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朴正煕</a:t>
              </a:r>
            </a:p>
          </p:txBody>
        </p:sp>
        <p:sp>
          <p:nvSpPr>
            <p:cNvPr id="35" name="テキスト ボックス 34">
              <a:extLst>
                <a:ext uri="{FF2B5EF4-FFF2-40B4-BE49-F238E27FC236}">
                  <a16:creationId xmlns:a16="http://schemas.microsoft.com/office/drawing/2014/main" id="{329E63DE-F07E-424E-B892-5BDF0E3F01F8}"/>
                </a:ext>
              </a:extLst>
            </p:cNvPr>
            <p:cNvSpPr txBox="1"/>
            <p:nvPr/>
          </p:nvSpPr>
          <p:spPr>
            <a:xfrm>
              <a:off x="3645484" y="4193407"/>
              <a:ext cx="1833854"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満洲国陸軍軍学校卒業</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満洲国軍陸軍少尉</a:t>
              </a:r>
            </a:p>
          </p:txBody>
        </p:sp>
      </p:grpSp>
      <p:grpSp>
        <p:nvGrpSpPr>
          <p:cNvPr id="9" name="グループ化 8">
            <a:extLst>
              <a:ext uri="{FF2B5EF4-FFF2-40B4-BE49-F238E27FC236}">
                <a16:creationId xmlns:a16="http://schemas.microsoft.com/office/drawing/2014/main" id="{F23D5D6F-6840-4B62-8420-521ED9417009}"/>
              </a:ext>
            </a:extLst>
          </p:cNvPr>
          <p:cNvGrpSpPr/>
          <p:nvPr/>
        </p:nvGrpSpPr>
        <p:grpSpPr>
          <a:xfrm>
            <a:off x="1650270" y="1378326"/>
            <a:ext cx="2038852" cy="2623603"/>
            <a:chOff x="1836884" y="2031469"/>
            <a:chExt cx="2038852" cy="2623603"/>
          </a:xfrm>
        </p:grpSpPr>
        <p:pic>
          <p:nvPicPr>
            <p:cNvPr id="1026" name="Picture 2" descr="蔣介石 - Wikipedia">
              <a:extLst>
                <a:ext uri="{FF2B5EF4-FFF2-40B4-BE49-F238E27FC236}">
                  <a16:creationId xmlns:a16="http://schemas.microsoft.com/office/drawing/2014/main" id="{684E65B5-9F57-4419-94C0-0DC442728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675" y="2339246"/>
              <a:ext cx="1351550" cy="1892170"/>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9AA44017-5257-4C9E-B12C-F4C7065AD08C}"/>
                </a:ext>
              </a:extLst>
            </p:cNvPr>
            <p:cNvSpPr txBox="1"/>
            <p:nvPr/>
          </p:nvSpPr>
          <p:spPr>
            <a:xfrm>
              <a:off x="2388753" y="2031469"/>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蒋介石</a:t>
              </a:r>
            </a:p>
          </p:txBody>
        </p:sp>
        <p:sp>
          <p:nvSpPr>
            <p:cNvPr id="36" name="テキスト ボックス 35">
              <a:extLst>
                <a:ext uri="{FF2B5EF4-FFF2-40B4-BE49-F238E27FC236}">
                  <a16:creationId xmlns:a16="http://schemas.microsoft.com/office/drawing/2014/main" id="{D08E6092-E683-433C-A1F0-65496A941434}"/>
                </a:ext>
              </a:extLst>
            </p:cNvPr>
            <p:cNvSpPr txBox="1"/>
            <p:nvPr/>
          </p:nvSpPr>
          <p:spPr>
            <a:xfrm>
              <a:off x="1836884" y="4193407"/>
              <a:ext cx="2038852"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保定陸軍軍学校卒業</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日本陸軍・第</a:t>
              </a:r>
              <a:r>
                <a:rPr lang="en-US" altLang="ja-JP" sz="1200" dirty="0">
                  <a:latin typeface="BIZ UDPゴシック" panose="020B0400000000000000" pitchFamily="50" charset="-128"/>
                  <a:ea typeface="BIZ UDPゴシック" panose="020B0400000000000000" pitchFamily="50" charset="-128"/>
                </a:rPr>
                <a:t>13</a:t>
              </a:r>
              <a:r>
                <a:rPr lang="ja-JP" altLang="en-US" sz="1200" dirty="0">
                  <a:latin typeface="BIZ UDPゴシック" panose="020B0400000000000000" pitchFamily="50" charset="-128"/>
                  <a:ea typeface="BIZ UDPゴシック" panose="020B0400000000000000" pitchFamily="50" charset="-128"/>
                </a:rPr>
                <a:t>師団に留学</a:t>
              </a:r>
              <a:endParaRPr lang="en-US" altLang="ja-JP" sz="1200" dirty="0">
                <a:latin typeface="BIZ UDPゴシック" panose="020B0400000000000000" pitchFamily="50" charset="-128"/>
                <a:ea typeface="BIZ UDPゴシック" panose="020B0400000000000000" pitchFamily="50" charset="-128"/>
              </a:endParaRPr>
            </a:p>
          </p:txBody>
        </p:sp>
      </p:grpSp>
      <p:grpSp>
        <p:nvGrpSpPr>
          <p:cNvPr id="4" name="グループ化 3">
            <a:extLst>
              <a:ext uri="{FF2B5EF4-FFF2-40B4-BE49-F238E27FC236}">
                <a16:creationId xmlns:a16="http://schemas.microsoft.com/office/drawing/2014/main" id="{CE348EE1-2668-46E2-B5BD-25693FF3BCEB}"/>
              </a:ext>
            </a:extLst>
          </p:cNvPr>
          <p:cNvGrpSpPr/>
          <p:nvPr/>
        </p:nvGrpSpPr>
        <p:grpSpPr>
          <a:xfrm>
            <a:off x="8653251" y="1390733"/>
            <a:ext cx="1373349" cy="2183496"/>
            <a:chOff x="5569566" y="2031469"/>
            <a:chExt cx="1373349" cy="2183496"/>
          </a:xfrm>
        </p:grpSpPr>
        <p:pic>
          <p:nvPicPr>
            <p:cNvPr id="2054" name="Picture 6" descr="児玉誉士夫の要請で上海で興行会社起業 淡谷のり子ら招聘｜日刊ゲンダイDIGITAL">
              <a:extLst>
                <a:ext uri="{FF2B5EF4-FFF2-40B4-BE49-F238E27FC236}">
                  <a16:creationId xmlns:a16="http://schemas.microsoft.com/office/drawing/2014/main" id="{B3761FF5-B4B9-42E0-8AFE-D16A92156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383" y="2322795"/>
              <a:ext cx="1270908" cy="189217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DA889B2-FEC0-4738-821B-F56386E9BBCA}"/>
                </a:ext>
              </a:extLst>
            </p:cNvPr>
            <p:cNvSpPr txBox="1"/>
            <p:nvPr/>
          </p:nvSpPr>
          <p:spPr>
            <a:xfrm>
              <a:off x="5569566" y="2031469"/>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児玉誉士夫</a:t>
              </a:r>
            </a:p>
          </p:txBody>
        </p:sp>
      </p:grpSp>
      <p:grpSp>
        <p:nvGrpSpPr>
          <p:cNvPr id="5" name="グループ化 4">
            <a:extLst>
              <a:ext uri="{FF2B5EF4-FFF2-40B4-BE49-F238E27FC236}">
                <a16:creationId xmlns:a16="http://schemas.microsoft.com/office/drawing/2014/main" id="{107CA358-A502-42CD-B7CB-06D155194BBC}"/>
              </a:ext>
            </a:extLst>
          </p:cNvPr>
          <p:cNvGrpSpPr/>
          <p:nvPr/>
        </p:nvGrpSpPr>
        <p:grpSpPr>
          <a:xfrm>
            <a:off x="7115033" y="1374282"/>
            <a:ext cx="1461176" cy="2199947"/>
            <a:chOff x="7202620" y="2031469"/>
            <a:chExt cx="1461176" cy="2199947"/>
          </a:xfrm>
        </p:grpSpPr>
        <p:pic>
          <p:nvPicPr>
            <p:cNvPr id="2050" name="Picture 2" descr="笹川良一 - Wikipedia">
              <a:extLst>
                <a:ext uri="{FF2B5EF4-FFF2-40B4-BE49-F238E27FC236}">
                  <a16:creationId xmlns:a16="http://schemas.microsoft.com/office/drawing/2014/main" id="{4CAECD1C-473F-4E26-BE7D-DF78915E1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620" y="2339246"/>
              <a:ext cx="1461176" cy="189217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778441EE-286B-4F9D-9658-2D53BE3B374F}"/>
                </a:ext>
              </a:extLst>
            </p:cNvPr>
            <p:cNvSpPr txBox="1"/>
            <p:nvPr/>
          </p:nvSpPr>
          <p:spPr>
            <a:xfrm>
              <a:off x="7267224" y="2031469"/>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笹川良一</a:t>
              </a:r>
            </a:p>
          </p:txBody>
        </p:sp>
      </p:grpSp>
      <p:grpSp>
        <p:nvGrpSpPr>
          <p:cNvPr id="6" name="グループ化 5">
            <a:extLst>
              <a:ext uri="{FF2B5EF4-FFF2-40B4-BE49-F238E27FC236}">
                <a16:creationId xmlns:a16="http://schemas.microsoft.com/office/drawing/2014/main" id="{EFE6FA30-E252-4AF3-A766-9B05724F1FD1}"/>
              </a:ext>
            </a:extLst>
          </p:cNvPr>
          <p:cNvGrpSpPr/>
          <p:nvPr/>
        </p:nvGrpSpPr>
        <p:grpSpPr>
          <a:xfrm>
            <a:off x="5339379" y="1387262"/>
            <a:ext cx="1573438" cy="2186967"/>
            <a:chOff x="8923501" y="2040405"/>
            <a:chExt cx="1573438" cy="2186967"/>
          </a:xfrm>
        </p:grpSpPr>
        <p:pic>
          <p:nvPicPr>
            <p:cNvPr id="2056" name="Picture 8" descr="統一教会創始者・文鮮明師が聖和 | 世界平和統一家庭連合 NEWS ARCHIVES 世界平和統一家庭連合 NEWS ARCHIVES">
              <a:extLst>
                <a:ext uri="{FF2B5EF4-FFF2-40B4-BE49-F238E27FC236}">
                  <a16:creationId xmlns:a16="http://schemas.microsoft.com/office/drawing/2014/main" id="{16EBA7AC-3F32-4419-A104-B7F91212D1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501" y="2339246"/>
              <a:ext cx="1573438" cy="188812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8115FBD8-DD06-49C1-967A-996559CBE4BB}"/>
                </a:ext>
              </a:extLst>
            </p:cNvPr>
            <p:cNvSpPr txBox="1"/>
            <p:nvPr/>
          </p:nvSpPr>
          <p:spPr>
            <a:xfrm>
              <a:off x="9023545" y="2040405"/>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文鮮明</a:t>
              </a:r>
            </a:p>
          </p:txBody>
        </p:sp>
      </p:grpSp>
      <p:sp>
        <p:nvSpPr>
          <p:cNvPr id="23" name="テキスト ボックス 22">
            <a:extLst>
              <a:ext uri="{FF2B5EF4-FFF2-40B4-BE49-F238E27FC236}">
                <a16:creationId xmlns:a16="http://schemas.microsoft.com/office/drawing/2014/main" id="{436F0246-4381-42B7-A814-9358816031FA}"/>
              </a:ext>
            </a:extLst>
          </p:cNvPr>
          <p:cNvSpPr txBox="1"/>
          <p:nvPr/>
        </p:nvSpPr>
        <p:spPr>
          <a:xfrm>
            <a:off x="5339238" y="3548403"/>
            <a:ext cx="158091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世界基督教</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統一神霊協会</a:t>
            </a:r>
            <a:endParaRPr lang="en-US" altLang="ja-JP" sz="1200"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2B212CED-FC03-43C3-8627-579C8439044F}"/>
              </a:ext>
            </a:extLst>
          </p:cNvPr>
          <p:cNvSpPr txBox="1"/>
          <p:nvPr/>
        </p:nvSpPr>
        <p:spPr>
          <a:xfrm>
            <a:off x="7122370" y="3530933"/>
            <a:ext cx="146117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国粋大衆党総裁</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極東裁判＠</a:t>
            </a:r>
            <a:r>
              <a:rPr lang="en-US" altLang="ja-JP" sz="1200" dirty="0">
                <a:latin typeface="BIZ UDPゴシック" panose="020B0400000000000000" pitchFamily="50" charset="-128"/>
                <a:ea typeface="BIZ UDPゴシック" panose="020B0400000000000000" pitchFamily="50" charset="-128"/>
              </a:rPr>
              <a:t>A</a:t>
            </a:r>
            <a:r>
              <a:rPr lang="ja-JP" altLang="en-US" sz="1200" dirty="0">
                <a:latin typeface="BIZ UDPゴシック" panose="020B0400000000000000" pitchFamily="50" charset="-128"/>
                <a:ea typeface="BIZ UDPゴシック" panose="020B0400000000000000" pitchFamily="50" charset="-128"/>
              </a:rPr>
              <a:t>級</a:t>
            </a:r>
            <a:endParaRPr lang="en-US" altLang="ja-JP" sz="12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47D8F7F9-3461-4A75-B5D5-FD92FB2BFAD8}"/>
              </a:ext>
            </a:extLst>
          </p:cNvPr>
          <p:cNvSpPr txBox="1"/>
          <p:nvPr/>
        </p:nvSpPr>
        <p:spPr>
          <a:xfrm>
            <a:off x="8624642" y="3546236"/>
            <a:ext cx="1573438"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海軍児玉機関＠上海</a:t>
            </a:r>
            <a:endParaRPr lang="en-US" altLang="ja-JP" sz="1200" dirty="0">
              <a:latin typeface="BIZ UDPゴシック" panose="020B0400000000000000" pitchFamily="50" charset="-128"/>
              <a:ea typeface="BIZ UDPゴシック" panose="020B0400000000000000" pitchFamily="50" charset="-128"/>
            </a:endParaRPr>
          </a:p>
        </p:txBody>
      </p:sp>
      <p:pic>
        <p:nvPicPr>
          <p:cNvPr id="2058" name="Picture 10" descr="岸信介の孫の安倍さん、それがどうした？ – with ENERGY（ウィズエネ）">
            <a:extLst>
              <a:ext uri="{FF2B5EF4-FFF2-40B4-BE49-F238E27FC236}">
                <a16:creationId xmlns:a16="http://schemas.microsoft.com/office/drawing/2014/main" id="{103E2E09-6A36-4D1F-A04C-CDC90F6855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3625" y="4527717"/>
            <a:ext cx="1262074" cy="1843479"/>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3D590033-6123-462B-B878-5F0C06ED98CD}"/>
              </a:ext>
            </a:extLst>
          </p:cNvPr>
          <p:cNvSpPr/>
          <p:nvPr/>
        </p:nvSpPr>
        <p:spPr>
          <a:xfrm>
            <a:off x="3610947" y="1387262"/>
            <a:ext cx="6586992" cy="2614667"/>
          </a:xfrm>
          <a:prstGeom prst="roundRect">
            <a:avLst>
              <a:gd name="adj" fmla="val 7576"/>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F75081C-9606-4D25-8B72-62C58A7C9A25}"/>
              </a:ext>
            </a:extLst>
          </p:cNvPr>
          <p:cNvSpPr txBox="1"/>
          <p:nvPr/>
        </p:nvSpPr>
        <p:spPr>
          <a:xfrm>
            <a:off x="6022689" y="1092332"/>
            <a:ext cx="1262074"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勝共連合</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30" name="四角形: 角を丸くする 29">
            <a:extLst>
              <a:ext uri="{FF2B5EF4-FFF2-40B4-BE49-F238E27FC236}">
                <a16:creationId xmlns:a16="http://schemas.microsoft.com/office/drawing/2014/main" id="{C86578AC-48FA-44CD-A07A-6BC96DDA48C7}"/>
              </a:ext>
            </a:extLst>
          </p:cNvPr>
          <p:cNvSpPr/>
          <p:nvPr/>
        </p:nvSpPr>
        <p:spPr>
          <a:xfrm>
            <a:off x="1650269" y="1076399"/>
            <a:ext cx="8697379" cy="3019740"/>
          </a:xfrm>
          <a:prstGeom prst="roundRect">
            <a:avLst>
              <a:gd name="adj" fmla="val 7576"/>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52B87B10-CB7A-49AE-AE68-77A3A6B50A95}"/>
              </a:ext>
            </a:extLst>
          </p:cNvPr>
          <p:cNvSpPr txBox="1"/>
          <p:nvPr/>
        </p:nvSpPr>
        <p:spPr>
          <a:xfrm>
            <a:off x="2631230" y="755583"/>
            <a:ext cx="6941554"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世界反共連合＠</a:t>
            </a:r>
            <a:r>
              <a:rPr lang="en-US" altLang="ja-JP" sz="1600" dirty="0">
                <a:latin typeface="BIZ UDPゴシック" panose="020B0400000000000000" pitchFamily="50" charset="-128"/>
                <a:ea typeface="BIZ UDPゴシック" panose="020B0400000000000000" pitchFamily="50" charset="-128"/>
              </a:rPr>
              <a:t>1966</a:t>
            </a:r>
            <a:r>
              <a:rPr lang="ja-JP" altLang="en-US" sz="1600" dirty="0">
                <a:latin typeface="BIZ UDPゴシック" panose="020B0400000000000000" pitchFamily="50" charset="-128"/>
                <a:ea typeface="BIZ UDPゴシック" panose="020B0400000000000000" pitchFamily="50" charset="-128"/>
              </a:rPr>
              <a:t>年韓国にて創設／アジア反共連合（</a:t>
            </a:r>
            <a:r>
              <a:rPr lang="en-US" altLang="ja-JP" sz="1600" dirty="0">
                <a:latin typeface="BIZ UDPゴシック" panose="020B0400000000000000" pitchFamily="50" charset="-128"/>
                <a:ea typeface="BIZ UDPゴシック" panose="020B0400000000000000" pitchFamily="50" charset="-128"/>
              </a:rPr>
              <a:t>APACL</a:t>
            </a:r>
            <a:r>
              <a:rPr lang="ja-JP" altLang="en-US" sz="1600" dirty="0">
                <a:latin typeface="BIZ UDPゴシック" panose="020B0400000000000000" pitchFamily="50" charset="-128"/>
                <a:ea typeface="BIZ UDPゴシック" panose="020B0400000000000000" pitchFamily="50" charset="-128"/>
              </a:rPr>
              <a:t>）</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32" name="テキスト ボックス 31">
            <a:extLst>
              <a:ext uri="{FF2B5EF4-FFF2-40B4-BE49-F238E27FC236}">
                <a16:creationId xmlns:a16="http://schemas.microsoft.com/office/drawing/2014/main" id="{FDDA5122-49D9-4841-AECC-2072713BBE68}"/>
              </a:ext>
            </a:extLst>
          </p:cNvPr>
          <p:cNvSpPr txBox="1"/>
          <p:nvPr/>
        </p:nvSpPr>
        <p:spPr>
          <a:xfrm>
            <a:off x="1886475" y="5524764"/>
            <a:ext cx="2219932" cy="830997"/>
          </a:xfrm>
          <a:prstGeom prst="rect">
            <a:avLst/>
          </a:prstGeom>
          <a:noFill/>
          <a:ln>
            <a:solidFill>
              <a:schemeClr val="tx1"/>
            </a:solidFill>
          </a:ln>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レイ・クライン</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a:t>
            </a:r>
            <a:r>
              <a:rPr kumimoji="1" lang="en-US" altLang="ja-JP" sz="1200" dirty="0">
                <a:latin typeface="BIZ UDPゴシック" panose="020B0400000000000000" pitchFamily="50" charset="-128"/>
                <a:ea typeface="BIZ UDPゴシック" panose="020B0400000000000000" pitchFamily="50" charset="-128"/>
              </a:rPr>
              <a:t>CIA</a:t>
            </a:r>
            <a:r>
              <a:rPr kumimoji="1" lang="ja-JP" altLang="en-US" sz="1200" dirty="0">
                <a:latin typeface="BIZ UDPゴシック" panose="020B0400000000000000" pitchFamily="50" charset="-128"/>
                <a:ea typeface="BIZ UDPゴシック" panose="020B0400000000000000" pitchFamily="50" charset="-128"/>
              </a:rPr>
              <a:t>副長官）</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ジョン・シングローブ陸軍少将</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（不正規戦、暗殺、破壊）</a:t>
            </a:r>
          </a:p>
        </p:txBody>
      </p:sp>
      <p:sp>
        <p:nvSpPr>
          <p:cNvPr id="16" name="四角形: 角を丸くする 15">
            <a:extLst>
              <a:ext uri="{FF2B5EF4-FFF2-40B4-BE49-F238E27FC236}">
                <a16:creationId xmlns:a16="http://schemas.microsoft.com/office/drawing/2014/main" id="{5D38276D-962B-4836-B03E-4065636C25A4}"/>
              </a:ext>
            </a:extLst>
          </p:cNvPr>
          <p:cNvSpPr/>
          <p:nvPr/>
        </p:nvSpPr>
        <p:spPr>
          <a:xfrm>
            <a:off x="236463" y="402942"/>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南米・欧州</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中東・アジア</a:t>
            </a:r>
          </a:p>
        </p:txBody>
      </p:sp>
      <p:sp>
        <p:nvSpPr>
          <p:cNvPr id="22" name="テキスト ボックス 21">
            <a:extLst>
              <a:ext uri="{FF2B5EF4-FFF2-40B4-BE49-F238E27FC236}">
                <a16:creationId xmlns:a16="http://schemas.microsoft.com/office/drawing/2014/main" id="{D15CDEB5-851E-4D9A-AE26-A2E449263EAF}"/>
              </a:ext>
            </a:extLst>
          </p:cNvPr>
          <p:cNvSpPr txBox="1"/>
          <p:nvPr/>
        </p:nvSpPr>
        <p:spPr>
          <a:xfrm>
            <a:off x="7179521" y="4255646"/>
            <a:ext cx="877300" cy="369332"/>
          </a:xfrm>
          <a:prstGeom prst="rect">
            <a:avLst/>
          </a:prstGeom>
          <a:noFill/>
        </p:spPr>
        <p:txBody>
          <a:bodyPr vert="horz" wrap="square" rtlCol="0">
            <a:spAutoFit/>
          </a:bodyPr>
          <a:lstStyle/>
          <a:p>
            <a:pPr algn="ctr"/>
            <a:r>
              <a:rPr lang="ja-JP" altLang="en-US" sz="900" dirty="0">
                <a:latin typeface="BIZ UDPゴシック" panose="020B0400000000000000" pitchFamily="50" charset="-128"/>
                <a:ea typeface="BIZ UDPゴシック" panose="020B0400000000000000" pitchFamily="50" charset="-128"/>
              </a:rPr>
              <a:t>巣鴨プリズン同室</a:t>
            </a:r>
            <a:endParaRPr kumimoji="1" lang="ja-JP" altLang="en-US" sz="900" dirty="0">
              <a:latin typeface="BIZ UDPゴシック" panose="020B0400000000000000" pitchFamily="50" charset="-128"/>
              <a:ea typeface="BIZ UDPゴシック" panose="020B0400000000000000" pitchFamily="50" charset="-128"/>
            </a:endParaRPr>
          </a:p>
        </p:txBody>
      </p:sp>
      <p:pic>
        <p:nvPicPr>
          <p:cNvPr id="2060" name="Picture 12" descr="ステパーン・バンデーラ - Wikipedia">
            <a:extLst>
              <a:ext uri="{FF2B5EF4-FFF2-40B4-BE49-F238E27FC236}">
                <a16:creationId xmlns:a16="http://schemas.microsoft.com/office/drawing/2014/main" id="{3F5CB79E-52DE-4518-9651-5E808EBBD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669" y="4828498"/>
            <a:ext cx="981620" cy="1327476"/>
          </a:xfrm>
          <a:prstGeom prst="rect">
            <a:avLst/>
          </a:prstGeom>
          <a:noFill/>
          <a:extLst>
            <a:ext uri="{909E8E84-426E-40DD-AFC4-6F175D3DCCD1}">
              <a14:hiddenFill xmlns:a14="http://schemas.microsoft.com/office/drawing/2010/main">
                <a:solidFill>
                  <a:srgbClr val="FFFFFF"/>
                </a:solidFill>
              </a14:hiddenFill>
            </a:ext>
          </a:extLst>
        </p:spPr>
      </p:pic>
      <p:sp>
        <p:nvSpPr>
          <p:cNvPr id="42" name="四角形: 角を丸くする 41">
            <a:extLst>
              <a:ext uri="{FF2B5EF4-FFF2-40B4-BE49-F238E27FC236}">
                <a16:creationId xmlns:a16="http://schemas.microsoft.com/office/drawing/2014/main" id="{CA6DD68F-8067-4316-800F-448C6BCC4104}"/>
              </a:ext>
            </a:extLst>
          </p:cNvPr>
          <p:cNvSpPr/>
          <p:nvPr/>
        </p:nvSpPr>
        <p:spPr>
          <a:xfrm>
            <a:off x="228937" y="2409001"/>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BIZ UDPゴシック" panose="020B0400000000000000" pitchFamily="50" charset="-128"/>
                <a:ea typeface="BIZ UDPゴシック" panose="020B0400000000000000" pitchFamily="50" charset="-128"/>
              </a:rPr>
              <a:t>ネオナス</a:t>
            </a:r>
            <a:endParaRPr lang="en-US" altLang="ja-JP" sz="12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民族主義</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EBD6FC2D-EE33-4624-AA94-EB34F3710BC7}"/>
              </a:ext>
            </a:extLst>
          </p:cNvPr>
          <p:cNvSpPr txBox="1"/>
          <p:nvPr/>
        </p:nvSpPr>
        <p:spPr>
          <a:xfrm>
            <a:off x="4422452" y="5122110"/>
            <a:ext cx="2086257" cy="461665"/>
          </a:xfrm>
          <a:prstGeom prst="rect">
            <a:avLst/>
          </a:prstGeom>
          <a:solidFill>
            <a:schemeClr val="accent4">
              <a:lumMod val="60000"/>
              <a:lumOff val="40000"/>
            </a:schemeClr>
          </a:solid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アメリカ社会統一協会連合</a:t>
            </a:r>
            <a:endParaRPr lang="en-US" altLang="ja-JP" sz="1200" dirty="0">
              <a:latin typeface="BIZ UDPゴシック" panose="020B0400000000000000" pitchFamily="50" charset="-128"/>
              <a:ea typeface="BIZ UDPゴシック" panose="020B0400000000000000" pitchFamily="50" charset="-128"/>
            </a:endParaRPr>
          </a:p>
          <a:p>
            <a:pPr algn="ctr"/>
            <a:r>
              <a:rPr lang="en-US" altLang="ja-JP" sz="1200" dirty="0">
                <a:latin typeface="BIZ UDPゴシック" panose="020B0400000000000000" pitchFamily="50" charset="-128"/>
                <a:ea typeface="BIZ UDPゴシック" panose="020B0400000000000000" pitchFamily="50" charset="-128"/>
              </a:rPr>
              <a:t>CAUSA</a:t>
            </a:r>
            <a:endParaRPr kumimoji="1" lang="ja-JP" altLang="en-US" sz="1200" dirty="0">
              <a:latin typeface="BIZ UDPゴシック" panose="020B0400000000000000" pitchFamily="50" charset="-128"/>
              <a:ea typeface="BIZ UDPゴシック" panose="020B0400000000000000" pitchFamily="50" charset="-128"/>
            </a:endParaRPr>
          </a:p>
        </p:txBody>
      </p:sp>
      <p:pic>
        <p:nvPicPr>
          <p:cNvPr id="2062" name="Picture 14" descr="CIAの秘密戦争――変貌する巨大情報機関 (ハヤカワ・ノンフィクション文庫) | マーク マゼッティ, Mark Mazzetti, 小谷 賢, 池田  美紀 |本 | 通販 | Amazon">
            <a:extLst>
              <a:ext uri="{FF2B5EF4-FFF2-40B4-BE49-F238E27FC236}">
                <a16:creationId xmlns:a16="http://schemas.microsoft.com/office/drawing/2014/main" id="{CE402B95-F037-4AE8-BF26-4EA392ED02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958" y="862265"/>
            <a:ext cx="989401" cy="1446434"/>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C0ED8E92-47EA-4389-B2A0-83E4C50FFC7C}"/>
              </a:ext>
            </a:extLst>
          </p:cNvPr>
          <p:cNvSpPr txBox="1"/>
          <p:nvPr/>
        </p:nvSpPr>
        <p:spPr>
          <a:xfrm>
            <a:off x="53743" y="6126672"/>
            <a:ext cx="1491510" cy="253916"/>
          </a:xfrm>
          <a:prstGeom prst="rect">
            <a:avLst/>
          </a:prstGeom>
          <a:noFill/>
        </p:spPr>
        <p:txBody>
          <a:bodyPr wrap="square" rtlCol="0">
            <a:spAutoFit/>
          </a:bodyPr>
          <a:lstStyle/>
          <a:p>
            <a:r>
              <a:rPr lang="ja-JP" altLang="en-US" sz="1050" dirty="0">
                <a:latin typeface="BIZ UDPゴシック" panose="020B0400000000000000" pitchFamily="50" charset="-128"/>
                <a:ea typeface="BIZ UDPゴシック" panose="020B0400000000000000" pitchFamily="50" charset="-128"/>
              </a:rPr>
              <a:t>ステファン・バンデラ</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27" name="矢印: 右 26">
            <a:extLst>
              <a:ext uri="{FF2B5EF4-FFF2-40B4-BE49-F238E27FC236}">
                <a16:creationId xmlns:a16="http://schemas.microsoft.com/office/drawing/2014/main" id="{D45DEF7B-E537-442D-8F4A-101809985F3C}"/>
              </a:ext>
            </a:extLst>
          </p:cNvPr>
          <p:cNvSpPr/>
          <p:nvPr/>
        </p:nvSpPr>
        <p:spPr>
          <a:xfrm rot="5400000">
            <a:off x="4905754" y="4164026"/>
            <a:ext cx="866967" cy="528127"/>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881A6DE8-1CD9-4B67-A9E8-A18904124499}"/>
              </a:ext>
            </a:extLst>
          </p:cNvPr>
          <p:cNvSpPr txBox="1"/>
          <p:nvPr/>
        </p:nvSpPr>
        <p:spPr>
          <a:xfrm>
            <a:off x="4348339" y="4845111"/>
            <a:ext cx="2086257"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アメリカ政界への浸透</a:t>
            </a:r>
          </a:p>
        </p:txBody>
      </p:sp>
      <p:pic>
        <p:nvPicPr>
          <p:cNvPr id="2064" name="Picture 16" descr="オットー・スコルツェニー - Wikipedia">
            <a:extLst>
              <a:ext uri="{FF2B5EF4-FFF2-40B4-BE49-F238E27FC236}">
                <a16:creationId xmlns:a16="http://schemas.microsoft.com/office/drawing/2014/main" id="{C8A0EAC3-2D25-4D20-B614-34C674009E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669" y="2869762"/>
            <a:ext cx="981620" cy="1374268"/>
          </a:xfrm>
          <a:prstGeom prst="rect">
            <a:avLst/>
          </a:prstGeom>
          <a:noFill/>
          <a:extLst>
            <a:ext uri="{909E8E84-426E-40DD-AFC4-6F175D3DCCD1}">
              <a14:hiddenFill xmlns:a14="http://schemas.microsoft.com/office/drawing/2010/main">
                <a:solidFill>
                  <a:srgbClr val="FFFFFF"/>
                </a:solidFill>
              </a14:hiddenFill>
            </a:ext>
          </a:extLst>
        </p:spPr>
      </p:pic>
      <p:sp>
        <p:nvSpPr>
          <p:cNvPr id="62" name="四角形: 角を丸くする 61">
            <a:extLst>
              <a:ext uri="{FF2B5EF4-FFF2-40B4-BE49-F238E27FC236}">
                <a16:creationId xmlns:a16="http://schemas.microsoft.com/office/drawing/2014/main" id="{9BC4076F-2EF2-42A0-BC1B-F959C0DBA635}"/>
              </a:ext>
            </a:extLst>
          </p:cNvPr>
          <p:cNvSpPr/>
          <p:nvPr/>
        </p:nvSpPr>
        <p:spPr>
          <a:xfrm>
            <a:off x="246625" y="4367937"/>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BIZ UDPゴシック" panose="020B0400000000000000" pitchFamily="50" charset="-128"/>
                <a:ea typeface="BIZ UDPゴシック" panose="020B0400000000000000" pitchFamily="50" charset="-128"/>
              </a:rPr>
              <a:t>反共組織</a:t>
            </a:r>
            <a:endParaRPr kumimoji="1" lang="ja-JP" altLang="en-US" sz="1200" dirty="0">
              <a:solidFill>
                <a:schemeClr val="tx1"/>
              </a:solidFill>
              <a:latin typeface="BIZ UDPゴシック" panose="020B0400000000000000" pitchFamily="50" charset="-128"/>
              <a:ea typeface="BIZ UDPゴシック" panose="020B0400000000000000" pitchFamily="50" charset="-128"/>
            </a:endParaRPr>
          </a:p>
        </p:txBody>
      </p:sp>
      <p:cxnSp>
        <p:nvCxnSpPr>
          <p:cNvPr id="53" name="コネクタ: カギ線 52">
            <a:extLst>
              <a:ext uri="{FF2B5EF4-FFF2-40B4-BE49-F238E27FC236}">
                <a16:creationId xmlns:a16="http://schemas.microsoft.com/office/drawing/2014/main" id="{9612A7A8-3E57-433F-BEF2-E79080914022}"/>
              </a:ext>
            </a:extLst>
          </p:cNvPr>
          <p:cNvCxnSpPr>
            <a:stCxn id="16" idx="3"/>
            <a:endCxn id="30" idx="1"/>
          </p:cNvCxnSpPr>
          <p:nvPr/>
        </p:nvCxnSpPr>
        <p:spPr>
          <a:xfrm>
            <a:off x="1323548" y="598697"/>
            <a:ext cx="326721" cy="198757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6FD9388-A2D8-40C1-9B03-F1FD77197EE2}"/>
              </a:ext>
            </a:extLst>
          </p:cNvPr>
          <p:cNvCxnSpPr>
            <a:cxnSpLocks/>
            <a:stCxn id="62" idx="3"/>
            <a:endCxn id="30" idx="1"/>
          </p:cNvCxnSpPr>
          <p:nvPr/>
        </p:nvCxnSpPr>
        <p:spPr>
          <a:xfrm flipV="1">
            <a:off x="1333710" y="2586269"/>
            <a:ext cx="316559" cy="19774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E194CD1-17C1-4140-B839-A19B262A8653}"/>
              </a:ext>
            </a:extLst>
          </p:cNvPr>
          <p:cNvCxnSpPr>
            <a:cxnSpLocks/>
          </p:cNvCxnSpPr>
          <p:nvPr/>
        </p:nvCxnSpPr>
        <p:spPr>
          <a:xfrm>
            <a:off x="1316022" y="2595425"/>
            <a:ext cx="180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0" name="コネクタ: カギ線 1029">
            <a:extLst>
              <a:ext uri="{FF2B5EF4-FFF2-40B4-BE49-F238E27FC236}">
                <a16:creationId xmlns:a16="http://schemas.microsoft.com/office/drawing/2014/main" id="{06D5E6AA-5C94-4633-BEB9-5BF2CBE95A6F}"/>
              </a:ext>
            </a:extLst>
          </p:cNvPr>
          <p:cNvCxnSpPr>
            <a:endCxn id="2058" idx="3"/>
          </p:cNvCxnSpPr>
          <p:nvPr/>
        </p:nvCxnSpPr>
        <p:spPr>
          <a:xfrm rot="5400000">
            <a:off x="8779322" y="4515612"/>
            <a:ext cx="1670222" cy="1974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2" name="コネクタ: カギ線 1031">
            <a:extLst>
              <a:ext uri="{FF2B5EF4-FFF2-40B4-BE49-F238E27FC236}">
                <a16:creationId xmlns:a16="http://schemas.microsoft.com/office/drawing/2014/main" id="{F32B8E08-735B-4FF8-A090-AF81E7B666A0}"/>
              </a:ext>
            </a:extLst>
          </p:cNvPr>
          <p:cNvCxnSpPr>
            <a:cxnSpLocks/>
          </p:cNvCxnSpPr>
          <p:nvPr/>
        </p:nvCxnSpPr>
        <p:spPr>
          <a:xfrm>
            <a:off x="6711311" y="3607746"/>
            <a:ext cx="1501004" cy="1253827"/>
          </a:xfrm>
          <a:prstGeom prst="bentConnector3">
            <a:avLst>
              <a:gd name="adj1" fmla="val 27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F64DC424-1E5D-4808-98E1-CE9DA9E85FC1}"/>
              </a:ext>
            </a:extLst>
          </p:cNvPr>
          <p:cNvSpPr txBox="1"/>
          <p:nvPr/>
        </p:nvSpPr>
        <p:spPr>
          <a:xfrm>
            <a:off x="4389649" y="5607867"/>
            <a:ext cx="2086257" cy="830997"/>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全米大陸安全保障協議会</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自由防衛協議会</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アメリカ安全保障協議会</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ウェスタンゴール</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036" name="四角形: 角を丸くする 1035">
            <a:extLst>
              <a:ext uri="{FF2B5EF4-FFF2-40B4-BE49-F238E27FC236}">
                <a16:creationId xmlns:a16="http://schemas.microsoft.com/office/drawing/2014/main" id="{F76E52E3-7A89-4E54-848D-79C890DFD5CB}"/>
              </a:ext>
            </a:extLst>
          </p:cNvPr>
          <p:cNvSpPr/>
          <p:nvPr/>
        </p:nvSpPr>
        <p:spPr>
          <a:xfrm>
            <a:off x="86202" y="289248"/>
            <a:ext cx="1491510" cy="6165809"/>
          </a:xfrm>
          <a:prstGeom prst="roundRect">
            <a:avLst>
              <a:gd name="adj" fmla="val 728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7" name="矢印: 左 1036">
            <a:extLst>
              <a:ext uri="{FF2B5EF4-FFF2-40B4-BE49-F238E27FC236}">
                <a16:creationId xmlns:a16="http://schemas.microsoft.com/office/drawing/2014/main" id="{CE41609B-6F7D-470F-B441-10E41A117539}"/>
              </a:ext>
            </a:extLst>
          </p:cNvPr>
          <p:cNvSpPr/>
          <p:nvPr/>
        </p:nvSpPr>
        <p:spPr>
          <a:xfrm>
            <a:off x="1577712" y="5781601"/>
            <a:ext cx="284751" cy="2769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79AC4E40-C006-4B29-90FB-34BB1408E17D}"/>
              </a:ext>
            </a:extLst>
          </p:cNvPr>
          <p:cNvSpPr txBox="1"/>
          <p:nvPr/>
        </p:nvSpPr>
        <p:spPr>
          <a:xfrm>
            <a:off x="3096155" y="4763279"/>
            <a:ext cx="1019610"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韓国</a:t>
            </a:r>
            <a:r>
              <a:rPr kumimoji="1" lang="en-US" altLang="ja-JP" sz="1400" dirty="0">
                <a:latin typeface="BIZ UDPゴシック" panose="020B0400000000000000" pitchFamily="50" charset="-128"/>
                <a:ea typeface="BIZ UDPゴシック" panose="020B0400000000000000" pitchFamily="50" charset="-128"/>
              </a:rPr>
              <a:t>CIA</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89" name="テキスト ボックス 88">
            <a:extLst>
              <a:ext uri="{FF2B5EF4-FFF2-40B4-BE49-F238E27FC236}">
                <a16:creationId xmlns:a16="http://schemas.microsoft.com/office/drawing/2014/main" id="{0880BCE3-4733-41E7-AD47-6396B552743A}"/>
              </a:ext>
            </a:extLst>
          </p:cNvPr>
          <p:cNvSpPr txBox="1"/>
          <p:nvPr/>
        </p:nvSpPr>
        <p:spPr>
          <a:xfrm>
            <a:off x="2025711" y="4604245"/>
            <a:ext cx="987852" cy="523220"/>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軍統系</a:t>
            </a:r>
            <a:endParaRPr lang="en-US" altLang="ja-JP" sz="1400" dirty="0">
              <a:latin typeface="BIZ UDPゴシック" panose="020B0400000000000000" pitchFamily="50" charset="-128"/>
              <a:ea typeface="BIZ UDPゴシック" panose="020B0400000000000000" pitchFamily="50" charset="-128"/>
            </a:endParaRPr>
          </a:p>
          <a:p>
            <a:pPr algn="ctr"/>
            <a:r>
              <a:rPr kumimoji="1" lang="en-US" altLang="ja-JP" sz="1400" dirty="0">
                <a:latin typeface="BIZ UDPゴシック" panose="020B0400000000000000" pitchFamily="50" charset="-128"/>
                <a:ea typeface="BIZ UDPゴシック" panose="020B0400000000000000" pitchFamily="50" charset="-128"/>
              </a:rPr>
              <a:t>CC</a:t>
            </a:r>
            <a:r>
              <a:rPr lang="ja-JP" altLang="en-US" sz="1400" dirty="0">
                <a:latin typeface="BIZ UDPゴシック" panose="020B0400000000000000" pitchFamily="50" charset="-128"/>
                <a:ea typeface="BIZ UDPゴシック" panose="020B0400000000000000" pitchFamily="50" charset="-128"/>
              </a:rPr>
              <a:t>団系</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1041" name="コネクタ: カギ線 1040">
            <a:extLst>
              <a:ext uri="{FF2B5EF4-FFF2-40B4-BE49-F238E27FC236}">
                <a16:creationId xmlns:a16="http://schemas.microsoft.com/office/drawing/2014/main" id="{6DFFA503-E791-4AAD-BE68-0769EE32BD04}"/>
              </a:ext>
            </a:extLst>
          </p:cNvPr>
          <p:cNvCxnSpPr>
            <a:stCxn id="35" idx="2"/>
            <a:endCxn id="88" idx="0"/>
          </p:cNvCxnSpPr>
          <p:nvPr/>
        </p:nvCxnSpPr>
        <p:spPr>
          <a:xfrm rot="5400000">
            <a:off x="3633531" y="3974358"/>
            <a:ext cx="761350" cy="81649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3" name="直線矢印コネクタ 1042">
            <a:extLst>
              <a:ext uri="{FF2B5EF4-FFF2-40B4-BE49-F238E27FC236}">
                <a16:creationId xmlns:a16="http://schemas.microsoft.com/office/drawing/2014/main" id="{5358094C-0DA0-4E46-B03B-614D5E539D86}"/>
              </a:ext>
            </a:extLst>
          </p:cNvPr>
          <p:cNvCxnSpPr>
            <a:endCxn id="89" idx="0"/>
          </p:cNvCxnSpPr>
          <p:nvPr/>
        </p:nvCxnSpPr>
        <p:spPr>
          <a:xfrm>
            <a:off x="2518185" y="3990833"/>
            <a:ext cx="1452" cy="61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直線矢印コネクタ 1044">
            <a:extLst>
              <a:ext uri="{FF2B5EF4-FFF2-40B4-BE49-F238E27FC236}">
                <a16:creationId xmlns:a16="http://schemas.microsoft.com/office/drawing/2014/main" id="{8E8FE01A-4CB4-4F73-987B-172DE7793911}"/>
              </a:ext>
            </a:extLst>
          </p:cNvPr>
          <p:cNvCxnSpPr>
            <a:stCxn id="89" idx="2"/>
          </p:cNvCxnSpPr>
          <p:nvPr/>
        </p:nvCxnSpPr>
        <p:spPr>
          <a:xfrm flipH="1">
            <a:off x="2518185" y="5127465"/>
            <a:ext cx="1452" cy="413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DD9FECE-CCB9-4921-935E-874825E235CB}"/>
              </a:ext>
            </a:extLst>
          </p:cNvPr>
          <p:cNvCxnSpPr/>
          <p:nvPr/>
        </p:nvCxnSpPr>
        <p:spPr>
          <a:xfrm flipH="1">
            <a:off x="3549268" y="5103029"/>
            <a:ext cx="1452" cy="413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6" name="テキスト ボックス 1045">
            <a:extLst>
              <a:ext uri="{FF2B5EF4-FFF2-40B4-BE49-F238E27FC236}">
                <a16:creationId xmlns:a16="http://schemas.microsoft.com/office/drawing/2014/main" id="{2BFCB54B-AC00-4096-8B21-53B49B79DB4E}"/>
              </a:ext>
            </a:extLst>
          </p:cNvPr>
          <p:cNvSpPr txBox="1"/>
          <p:nvPr/>
        </p:nvSpPr>
        <p:spPr>
          <a:xfrm>
            <a:off x="10923434" y="4624978"/>
            <a:ext cx="461665" cy="1281300"/>
          </a:xfrm>
          <a:prstGeom prst="rect">
            <a:avLst/>
          </a:prstGeom>
          <a:noFill/>
          <a:ln>
            <a:solidFill>
              <a:srgbClr val="FF0000"/>
            </a:solidFill>
          </a:ln>
        </p:spPr>
        <p:txBody>
          <a:bodyPr vert="eaVert"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自由民主党</a:t>
            </a:r>
          </a:p>
        </p:txBody>
      </p:sp>
      <p:cxnSp>
        <p:nvCxnSpPr>
          <p:cNvPr id="1048" name="コネクタ: カギ線 1047">
            <a:extLst>
              <a:ext uri="{FF2B5EF4-FFF2-40B4-BE49-F238E27FC236}">
                <a16:creationId xmlns:a16="http://schemas.microsoft.com/office/drawing/2014/main" id="{5A2FD00F-8439-4D6D-AA25-67AD54B27391}"/>
              </a:ext>
            </a:extLst>
          </p:cNvPr>
          <p:cNvCxnSpPr>
            <a:cxnSpLocks/>
            <a:stCxn id="2054" idx="3"/>
            <a:endCxn id="1046" idx="0"/>
          </p:cNvCxnSpPr>
          <p:nvPr/>
        </p:nvCxnSpPr>
        <p:spPr>
          <a:xfrm>
            <a:off x="10000976" y="2628144"/>
            <a:ext cx="1153291" cy="19968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0" name="直線コネクタ 1059">
            <a:extLst>
              <a:ext uri="{FF2B5EF4-FFF2-40B4-BE49-F238E27FC236}">
                <a16:creationId xmlns:a16="http://schemas.microsoft.com/office/drawing/2014/main" id="{C0544A63-022A-4A56-BB15-BA122FE1DD7A}"/>
              </a:ext>
            </a:extLst>
          </p:cNvPr>
          <p:cNvCxnSpPr/>
          <p:nvPr/>
        </p:nvCxnSpPr>
        <p:spPr>
          <a:xfrm>
            <a:off x="8576209" y="2967135"/>
            <a:ext cx="25780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2" name="直線コネクタ 1061">
            <a:extLst>
              <a:ext uri="{FF2B5EF4-FFF2-40B4-BE49-F238E27FC236}">
                <a16:creationId xmlns:a16="http://schemas.microsoft.com/office/drawing/2014/main" id="{506A3904-D791-456C-9B88-F4CB9C924913}"/>
              </a:ext>
            </a:extLst>
          </p:cNvPr>
          <p:cNvCxnSpPr/>
          <p:nvPr/>
        </p:nvCxnSpPr>
        <p:spPr>
          <a:xfrm>
            <a:off x="9515699" y="5607867"/>
            <a:ext cx="1407735" cy="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3D6F971C-8EAA-42B8-BE1F-06DE0816CD4D}"/>
              </a:ext>
            </a:extLst>
          </p:cNvPr>
          <p:cNvSpPr txBox="1"/>
          <p:nvPr/>
        </p:nvSpPr>
        <p:spPr>
          <a:xfrm>
            <a:off x="10637573" y="1150859"/>
            <a:ext cx="1019610" cy="1384995"/>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上海人脈</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特務機関</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憲兵隊</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陸海軍</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興亜院</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昭和通商</a:t>
            </a:r>
            <a:endParaRPr kumimoji="1" lang="en-US" altLang="ja-JP" sz="1400" dirty="0">
              <a:latin typeface="BIZ UDPゴシック" panose="020B0400000000000000" pitchFamily="50" charset="-128"/>
              <a:ea typeface="BIZ UDPゴシック" panose="020B0400000000000000" pitchFamily="50" charset="-128"/>
            </a:endParaRPr>
          </a:p>
        </p:txBody>
      </p:sp>
      <p:cxnSp>
        <p:nvCxnSpPr>
          <p:cNvPr id="1065" name="直線矢印コネクタ 1064">
            <a:extLst>
              <a:ext uri="{FF2B5EF4-FFF2-40B4-BE49-F238E27FC236}">
                <a16:creationId xmlns:a16="http://schemas.microsoft.com/office/drawing/2014/main" id="{DA624806-F7D4-4AB7-ADF8-E040DFF5B6A9}"/>
              </a:ext>
            </a:extLst>
          </p:cNvPr>
          <p:cNvCxnSpPr>
            <a:cxnSpLocks/>
            <a:stCxn id="120" idx="1"/>
          </p:cNvCxnSpPr>
          <p:nvPr/>
        </p:nvCxnSpPr>
        <p:spPr>
          <a:xfrm flipH="1" flipV="1">
            <a:off x="10093224" y="1838132"/>
            <a:ext cx="544349" cy="5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9" name="コネクタ: カギ線 1068">
            <a:extLst>
              <a:ext uri="{FF2B5EF4-FFF2-40B4-BE49-F238E27FC236}">
                <a16:creationId xmlns:a16="http://schemas.microsoft.com/office/drawing/2014/main" id="{E634BB0D-6EE2-4283-B4D4-5E099DF86B89}"/>
              </a:ext>
            </a:extLst>
          </p:cNvPr>
          <p:cNvCxnSpPr>
            <a:stCxn id="120" idx="3"/>
            <a:endCxn id="1046" idx="3"/>
          </p:cNvCxnSpPr>
          <p:nvPr/>
        </p:nvCxnSpPr>
        <p:spPr>
          <a:xfrm flipH="1">
            <a:off x="11385099" y="1843357"/>
            <a:ext cx="272084" cy="3422271"/>
          </a:xfrm>
          <a:prstGeom prst="bentConnector3">
            <a:avLst>
              <a:gd name="adj1" fmla="val -84018"/>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7" name="Picture 8" descr="小林英夫 『満州と自民党』 | 新潮社">
            <a:extLst>
              <a:ext uri="{FF2B5EF4-FFF2-40B4-BE49-F238E27FC236}">
                <a16:creationId xmlns:a16="http://schemas.microsoft.com/office/drawing/2014/main" id="{244D7E2E-A714-43E9-8C46-A3CBF4EDB2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25386" y="4638798"/>
            <a:ext cx="985829" cy="1579505"/>
          </a:xfrm>
          <a:prstGeom prst="rect">
            <a:avLst/>
          </a:prstGeom>
          <a:noFill/>
          <a:extLst>
            <a:ext uri="{909E8E84-426E-40DD-AFC4-6F175D3DCCD1}">
              <a14:hiddenFill xmlns:a14="http://schemas.microsoft.com/office/drawing/2010/main">
                <a:solidFill>
                  <a:srgbClr val="FFFFFF"/>
                </a:solidFill>
              </a14:hiddenFill>
            </a:ext>
          </a:extLst>
        </p:spPr>
      </p:pic>
      <p:cxnSp>
        <p:nvCxnSpPr>
          <p:cNvPr id="1079" name="直線矢印コネクタ 1078">
            <a:extLst>
              <a:ext uri="{FF2B5EF4-FFF2-40B4-BE49-F238E27FC236}">
                <a16:creationId xmlns:a16="http://schemas.microsoft.com/office/drawing/2014/main" id="{EC2BC79F-65AA-40B6-A3A0-2EB6361E082D}"/>
              </a:ext>
            </a:extLst>
          </p:cNvPr>
          <p:cNvCxnSpPr/>
          <p:nvPr/>
        </p:nvCxnSpPr>
        <p:spPr>
          <a:xfrm>
            <a:off x="7255315" y="3607746"/>
            <a:ext cx="0" cy="1253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0" name="テキスト ボックス 1079">
            <a:extLst>
              <a:ext uri="{FF2B5EF4-FFF2-40B4-BE49-F238E27FC236}">
                <a16:creationId xmlns:a16="http://schemas.microsoft.com/office/drawing/2014/main" id="{FBE68FAF-933E-4A9F-87CF-15431F4E89BA}"/>
              </a:ext>
            </a:extLst>
          </p:cNvPr>
          <p:cNvSpPr txBox="1"/>
          <p:nvPr/>
        </p:nvSpPr>
        <p:spPr>
          <a:xfrm>
            <a:off x="6516490" y="4955663"/>
            <a:ext cx="1737135" cy="1477328"/>
          </a:xfrm>
          <a:prstGeom prst="rect">
            <a:avLst/>
          </a:prstGeom>
          <a:noFill/>
        </p:spPr>
        <p:txBody>
          <a:bodyPr wrap="square" rtlCol="0">
            <a:spAutoFit/>
          </a:bodyPr>
          <a:lstStyle/>
          <a:p>
            <a:pPr algn="ctr"/>
            <a:r>
              <a:rPr kumimoji="1" lang="en-US" altLang="ja-JP" sz="1000" dirty="0">
                <a:latin typeface="BIZ UDPゴシック" panose="020B0400000000000000" pitchFamily="50" charset="-128"/>
                <a:ea typeface="BIZ UDPゴシック" panose="020B0400000000000000" pitchFamily="50" charset="-128"/>
              </a:rPr>
              <a:t>1967</a:t>
            </a:r>
            <a:r>
              <a:rPr kumimoji="1" lang="ja-JP" altLang="en-US" sz="1000" dirty="0">
                <a:latin typeface="BIZ UDPゴシック" panose="020B0400000000000000" pitchFamily="50" charset="-128"/>
                <a:ea typeface="BIZ UDPゴシック" panose="020B0400000000000000" pitchFamily="50" charset="-128"/>
              </a:rPr>
              <a:t>年</a:t>
            </a:r>
            <a:r>
              <a:rPr kumimoji="1" lang="en-US" altLang="ja-JP" sz="1000" dirty="0">
                <a:latin typeface="BIZ UDPゴシック" panose="020B0400000000000000" pitchFamily="50" charset="-128"/>
                <a:ea typeface="BIZ UDPゴシック" panose="020B0400000000000000" pitchFamily="50" charset="-128"/>
              </a:rPr>
              <a:t>7</a:t>
            </a:r>
            <a:r>
              <a:rPr kumimoji="1" lang="ja-JP" altLang="en-US" sz="1000" dirty="0">
                <a:latin typeface="BIZ UDPゴシック" panose="020B0400000000000000" pitchFamily="50" charset="-128"/>
                <a:ea typeface="BIZ UDPゴシック" panose="020B0400000000000000" pitchFamily="50" charset="-128"/>
              </a:rPr>
              <a:t>月＠本栖湖</a:t>
            </a:r>
            <a:endParaRPr kumimoji="1"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文鮮明</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白井為雄</a:t>
            </a:r>
            <a:endParaRPr kumimoji="1"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久保木修己</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笹川良一</a:t>
            </a:r>
            <a:endParaRPr kumimoji="1"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・反共と統一協会の統合</a:t>
            </a:r>
            <a:endParaRPr lang="en-US" altLang="ja-JP" sz="1000" dirty="0">
              <a:latin typeface="BIZ UDPゴシック" panose="020B0400000000000000" pitchFamily="50" charset="-128"/>
              <a:ea typeface="BIZ UDPゴシック" panose="020B0400000000000000" pitchFamily="50" charset="-128"/>
            </a:endParaRPr>
          </a:p>
          <a:p>
            <a:r>
              <a:rPr kumimoji="1" lang="ja-JP" altLang="en-US" sz="1000" dirty="0">
                <a:latin typeface="BIZ UDPゴシック" panose="020B0400000000000000" pitchFamily="50" charset="-128"/>
                <a:ea typeface="BIZ UDPゴシック" panose="020B0400000000000000" pitchFamily="50" charset="-128"/>
              </a:rPr>
              <a:t>・右翼、暴力組織、勝共連合</a:t>
            </a:r>
            <a:endParaRPr kumimoji="1"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　　　　　　　　↓</a:t>
            </a:r>
            <a:endParaRPr lang="en-US" altLang="ja-JP" sz="1000" dirty="0">
              <a:latin typeface="BIZ UDPゴシック" panose="020B0400000000000000" pitchFamily="50" charset="-128"/>
              <a:ea typeface="BIZ UDPゴシック" panose="020B0400000000000000" pitchFamily="50" charset="-128"/>
            </a:endParaRPr>
          </a:p>
          <a:p>
            <a:r>
              <a:rPr kumimoji="1" lang="ja-JP" altLang="en-US" sz="1000" dirty="0">
                <a:latin typeface="BIZ UDPゴシック" panose="020B0400000000000000" pitchFamily="50" charset="-128"/>
                <a:ea typeface="BIZ UDPゴシック" panose="020B0400000000000000" pitchFamily="50" charset="-128"/>
              </a:rPr>
              <a:t>世界反共連合＠日本大会</a:t>
            </a:r>
            <a:endParaRPr kumimoji="1" lang="en-US" altLang="ja-JP"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5326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9068" y="191020"/>
            <a:ext cx="3706965" cy="443070"/>
          </a:xfrm>
          <a:prstGeom prst="rect">
            <a:avLst/>
          </a:prstGeom>
        </p:spPr>
        <p:txBody>
          <a:bodyPr vert="horz" wrap="square" lIns="0" tIns="12065" rIns="0" bIns="0" rtlCol="0">
            <a:spAutoFit/>
          </a:bodyPr>
          <a:lstStyle/>
          <a:p>
            <a:pPr marL="12700">
              <a:lnSpc>
                <a:spcPct val="100000"/>
              </a:lnSpc>
              <a:spcBef>
                <a:spcPts val="95"/>
              </a:spcBef>
            </a:pPr>
            <a:r>
              <a:rPr lang="ja-JP" altLang="en-US" sz="2800" spc="-35" dirty="0">
                <a:latin typeface="BIZ UDPゴシック" panose="020B0400000000000000" pitchFamily="50" charset="-128"/>
                <a:ea typeface="BIZ UDPゴシック" panose="020B0400000000000000" pitchFamily="50" charset="-128"/>
              </a:rPr>
              <a:t>産業</a:t>
            </a:r>
            <a:r>
              <a:rPr sz="2800" spc="-35" dirty="0" err="1">
                <a:latin typeface="BIZ UDPゴシック" panose="020B0400000000000000" pitchFamily="50" charset="-128"/>
                <a:ea typeface="BIZ UDPゴシック" panose="020B0400000000000000" pitchFamily="50" charset="-128"/>
              </a:rPr>
              <a:t>エネルギ</a:t>
            </a:r>
            <a:r>
              <a:rPr sz="2800" spc="-40" dirty="0">
                <a:latin typeface="BIZ UDPゴシック" panose="020B0400000000000000" pitchFamily="50" charset="-128"/>
                <a:ea typeface="BIZ UDPゴシック" panose="020B0400000000000000" pitchFamily="50" charset="-128"/>
              </a:rPr>
              <a:t>ー</a:t>
            </a:r>
            <a:r>
              <a:rPr lang="ja-JP" altLang="en-US" sz="2800" spc="-40" dirty="0">
                <a:latin typeface="BIZ UDPゴシック" panose="020B0400000000000000" pitchFamily="50" charset="-128"/>
                <a:ea typeface="BIZ UDPゴシック" panose="020B0400000000000000" pitchFamily="50" charset="-128"/>
              </a:rPr>
              <a:t>の</a:t>
            </a:r>
            <a:r>
              <a:rPr sz="2800" spc="-35" dirty="0" err="1">
                <a:latin typeface="BIZ UDPゴシック" panose="020B0400000000000000" pitchFamily="50" charset="-128"/>
                <a:ea typeface="BIZ UDPゴシック" panose="020B0400000000000000" pitchFamily="50" charset="-128"/>
              </a:rPr>
              <a:t>転</a:t>
            </a:r>
            <a:r>
              <a:rPr sz="2800" spc="-50" dirty="0" err="1">
                <a:latin typeface="BIZ UDPゴシック" panose="020B0400000000000000" pitchFamily="50" charset="-128"/>
                <a:ea typeface="BIZ UDPゴシック" panose="020B0400000000000000" pitchFamily="50" charset="-128"/>
              </a:rPr>
              <a:t>換</a:t>
            </a:r>
            <a:endParaRPr sz="2800" dirty="0">
              <a:latin typeface="BIZ UDPゴシック" panose="020B0400000000000000" pitchFamily="50" charset="-128"/>
              <a:ea typeface="BIZ UDPゴシック" panose="020B0400000000000000" pitchFamily="50" charset="-128"/>
            </a:endParaRPr>
          </a:p>
        </p:txBody>
      </p:sp>
      <p:grpSp>
        <p:nvGrpSpPr>
          <p:cNvPr id="3" name="object 3"/>
          <p:cNvGrpSpPr/>
          <p:nvPr/>
        </p:nvGrpSpPr>
        <p:grpSpPr>
          <a:xfrm>
            <a:off x="3459479" y="1200911"/>
            <a:ext cx="8010525" cy="1618615"/>
            <a:chOff x="3459479" y="1200911"/>
            <a:chExt cx="8010525" cy="1618615"/>
          </a:xfrm>
        </p:grpSpPr>
        <p:pic>
          <p:nvPicPr>
            <p:cNvPr id="4" name="object 4"/>
            <p:cNvPicPr/>
            <p:nvPr/>
          </p:nvPicPr>
          <p:blipFill>
            <a:blip r:embed="rId2" cstate="print"/>
            <a:stretch>
              <a:fillRect/>
            </a:stretch>
          </p:blipFill>
          <p:spPr>
            <a:xfrm>
              <a:off x="7185659" y="1287780"/>
              <a:ext cx="4283963" cy="1441703"/>
            </a:xfrm>
            <a:prstGeom prst="rect">
              <a:avLst/>
            </a:prstGeom>
          </p:spPr>
        </p:pic>
        <p:pic>
          <p:nvPicPr>
            <p:cNvPr id="5" name="object 5"/>
            <p:cNvPicPr/>
            <p:nvPr/>
          </p:nvPicPr>
          <p:blipFill>
            <a:blip r:embed="rId3" cstate="print"/>
            <a:stretch>
              <a:fillRect/>
            </a:stretch>
          </p:blipFill>
          <p:spPr>
            <a:xfrm>
              <a:off x="3459479" y="1200911"/>
              <a:ext cx="4306823" cy="1618487"/>
            </a:xfrm>
            <a:prstGeom prst="rect">
              <a:avLst/>
            </a:prstGeom>
          </p:spPr>
        </p:pic>
        <p:sp>
          <p:nvSpPr>
            <p:cNvPr id="6" name="object 6"/>
            <p:cNvSpPr/>
            <p:nvPr/>
          </p:nvSpPr>
          <p:spPr>
            <a:xfrm>
              <a:off x="5009388" y="1720597"/>
              <a:ext cx="1828800" cy="457200"/>
            </a:xfrm>
            <a:custGeom>
              <a:avLst/>
              <a:gdLst/>
              <a:ahLst/>
              <a:cxnLst/>
              <a:rect l="l" t="t" r="r" b="b"/>
              <a:pathLst>
                <a:path w="1828800" h="457200">
                  <a:moveTo>
                    <a:pt x="1752600" y="0"/>
                  </a:moveTo>
                  <a:lnTo>
                    <a:pt x="76200" y="0"/>
                  </a:lnTo>
                  <a:lnTo>
                    <a:pt x="46537" y="5987"/>
                  </a:lnTo>
                  <a:lnTo>
                    <a:pt x="22317" y="22317"/>
                  </a:lnTo>
                  <a:lnTo>
                    <a:pt x="5987" y="46537"/>
                  </a:lnTo>
                  <a:lnTo>
                    <a:pt x="0" y="76200"/>
                  </a:lnTo>
                  <a:lnTo>
                    <a:pt x="0" y="381000"/>
                  </a:lnTo>
                  <a:lnTo>
                    <a:pt x="5987" y="410656"/>
                  </a:lnTo>
                  <a:lnTo>
                    <a:pt x="22317" y="434878"/>
                  </a:lnTo>
                  <a:lnTo>
                    <a:pt x="46537" y="451210"/>
                  </a:lnTo>
                  <a:lnTo>
                    <a:pt x="76200" y="457200"/>
                  </a:lnTo>
                  <a:lnTo>
                    <a:pt x="1752600" y="457200"/>
                  </a:lnTo>
                  <a:lnTo>
                    <a:pt x="1782262" y="451210"/>
                  </a:lnTo>
                  <a:lnTo>
                    <a:pt x="1806482" y="434878"/>
                  </a:lnTo>
                  <a:lnTo>
                    <a:pt x="1822812" y="410656"/>
                  </a:lnTo>
                  <a:lnTo>
                    <a:pt x="1828800" y="381000"/>
                  </a:lnTo>
                  <a:lnTo>
                    <a:pt x="1828800" y="76200"/>
                  </a:lnTo>
                  <a:lnTo>
                    <a:pt x="1822812" y="46537"/>
                  </a:lnTo>
                  <a:lnTo>
                    <a:pt x="1806482" y="22317"/>
                  </a:lnTo>
                  <a:lnTo>
                    <a:pt x="1782262" y="5987"/>
                  </a:lnTo>
                  <a:lnTo>
                    <a:pt x="1752600" y="0"/>
                  </a:lnTo>
                  <a:close/>
                </a:path>
              </a:pathLst>
            </a:custGeom>
            <a:solidFill>
              <a:srgbClr val="002060"/>
            </a:solidFill>
          </p:spPr>
          <p:txBody>
            <a:bodyPr wrap="square" lIns="0" tIns="0" rIns="0" bIns="0" rtlCol="0"/>
            <a:lstStyle/>
            <a:p>
              <a:endParaRPr/>
            </a:p>
          </p:txBody>
        </p:sp>
        <p:sp>
          <p:nvSpPr>
            <p:cNvPr id="7" name="object 7"/>
            <p:cNvSpPr/>
            <p:nvPr/>
          </p:nvSpPr>
          <p:spPr>
            <a:xfrm>
              <a:off x="5009388" y="1720597"/>
              <a:ext cx="1828800" cy="457200"/>
            </a:xfrm>
            <a:custGeom>
              <a:avLst/>
              <a:gdLst/>
              <a:ahLst/>
              <a:cxnLst/>
              <a:rect l="l" t="t" r="r" b="b"/>
              <a:pathLst>
                <a:path w="1828800" h="457200">
                  <a:moveTo>
                    <a:pt x="0" y="76200"/>
                  </a:moveTo>
                  <a:lnTo>
                    <a:pt x="5987" y="46537"/>
                  </a:lnTo>
                  <a:lnTo>
                    <a:pt x="22317" y="22317"/>
                  </a:lnTo>
                  <a:lnTo>
                    <a:pt x="46537" y="5987"/>
                  </a:lnTo>
                  <a:lnTo>
                    <a:pt x="76200" y="0"/>
                  </a:lnTo>
                  <a:lnTo>
                    <a:pt x="1752600" y="0"/>
                  </a:lnTo>
                  <a:lnTo>
                    <a:pt x="1782262" y="5987"/>
                  </a:lnTo>
                  <a:lnTo>
                    <a:pt x="1806482" y="22317"/>
                  </a:lnTo>
                  <a:lnTo>
                    <a:pt x="1822812" y="46537"/>
                  </a:lnTo>
                  <a:lnTo>
                    <a:pt x="1828800" y="76200"/>
                  </a:lnTo>
                  <a:lnTo>
                    <a:pt x="1828800" y="381000"/>
                  </a:lnTo>
                  <a:lnTo>
                    <a:pt x="1822812" y="410656"/>
                  </a:lnTo>
                  <a:lnTo>
                    <a:pt x="1806482" y="434878"/>
                  </a:lnTo>
                  <a:lnTo>
                    <a:pt x="1782262" y="451210"/>
                  </a:lnTo>
                  <a:lnTo>
                    <a:pt x="1752600" y="457200"/>
                  </a:lnTo>
                  <a:lnTo>
                    <a:pt x="76200" y="457200"/>
                  </a:lnTo>
                  <a:lnTo>
                    <a:pt x="46537" y="451210"/>
                  </a:lnTo>
                  <a:lnTo>
                    <a:pt x="22317" y="434878"/>
                  </a:lnTo>
                  <a:lnTo>
                    <a:pt x="5987" y="410656"/>
                  </a:lnTo>
                  <a:lnTo>
                    <a:pt x="0" y="381000"/>
                  </a:lnTo>
                  <a:lnTo>
                    <a:pt x="0" y="76200"/>
                  </a:lnTo>
                  <a:close/>
                </a:path>
              </a:pathLst>
            </a:custGeom>
            <a:ln w="12192">
              <a:solidFill>
                <a:srgbClr val="41719C"/>
              </a:solidFill>
            </a:ln>
          </p:spPr>
          <p:txBody>
            <a:bodyPr wrap="square" lIns="0" tIns="0" rIns="0" bIns="0" rtlCol="0"/>
            <a:lstStyle/>
            <a:p>
              <a:endParaRPr/>
            </a:p>
          </p:txBody>
        </p:sp>
      </p:grpSp>
      <p:sp>
        <p:nvSpPr>
          <p:cNvPr id="8" name="object 8"/>
          <p:cNvSpPr txBox="1"/>
          <p:nvPr/>
        </p:nvSpPr>
        <p:spPr>
          <a:xfrm>
            <a:off x="5141686" y="1779512"/>
            <a:ext cx="156337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UD デジタル 教科書体 NP-B"/>
                <a:cs typeface="UD デジタル 教科書体 NP-B"/>
              </a:rPr>
              <a:t>石油/LNG</a:t>
            </a:r>
            <a:r>
              <a:rPr sz="1800" b="1" spc="-25" dirty="0">
                <a:solidFill>
                  <a:srgbClr val="FFFFFF"/>
                </a:solidFill>
                <a:latin typeface="UD デジタル 教科書体 NP-B"/>
                <a:cs typeface="UD デジタル 教科書体 NP-B"/>
              </a:rPr>
              <a:t>産業</a:t>
            </a:r>
            <a:endParaRPr sz="1800">
              <a:latin typeface="UD デジタル 教科書体 NP-B"/>
              <a:cs typeface="UD デジタル 教科書体 NP-B"/>
            </a:endParaRPr>
          </a:p>
        </p:txBody>
      </p:sp>
      <p:sp>
        <p:nvSpPr>
          <p:cNvPr id="9" name="object 9"/>
          <p:cNvSpPr txBox="1"/>
          <p:nvPr/>
        </p:nvSpPr>
        <p:spPr>
          <a:xfrm>
            <a:off x="5282402" y="2177118"/>
            <a:ext cx="1273810" cy="444352"/>
          </a:xfrm>
          <a:prstGeom prst="rect">
            <a:avLst/>
          </a:prstGeom>
        </p:spPr>
        <p:txBody>
          <a:bodyPr vert="horz" wrap="square" lIns="0" tIns="13335" rIns="0" bIns="0" rtlCol="0">
            <a:spAutoFit/>
          </a:bodyPr>
          <a:lstStyle/>
          <a:p>
            <a:pPr marL="12700" marR="5080">
              <a:lnSpc>
                <a:spcPct val="100000"/>
              </a:lnSpc>
              <a:spcBef>
                <a:spcPts val="105"/>
              </a:spcBef>
            </a:pPr>
            <a:r>
              <a:rPr sz="1400" b="1" spc="-10" dirty="0" err="1">
                <a:latin typeface="UD デジタル 教科書体 NP-B"/>
                <a:cs typeface="UD デジタル 教科書体 NP-B"/>
              </a:rPr>
              <a:t>液体エネルギ</a:t>
            </a:r>
            <a:r>
              <a:rPr sz="1400" b="1" spc="-10" dirty="0">
                <a:latin typeface="UD デジタル 教科書体 NP-B"/>
                <a:cs typeface="UD デジタル 教科書体 NP-B"/>
              </a:rPr>
              <a:t>ー</a:t>
            </a:r>
            <a:r>
              <a:rPr lang="ja-JP" altLang="en-US" sz="1400" b="1" spc="-10" dirty="0">
                <a:latin typeface="UD デジタル 教科書体 NP-B"/>
                <a:cs typeface="UD デジタル 教科書体 NP-B"/>
              </a:rPr>
              <a:t>液体→</a:t>
            </a:r>
            <a:r>
              <a:rPr sz="1400" b="1" spc="-10" dirty="0" err="1">
                <a:latin typeface="UD デジタル 教科書体 NP-B"/>
                <a:cs typeface="UD デジタル 教科書体 NP-B"/>
              </a:rPr>
              <a:t>気体</a:t>
            </a:r>
            <a:endParaRPr sz="1400" dirty="0">
              <a:latin typeface="UD デジタル 教科書体 NP-B"/>
              <a:cs typeface="UD デジタル 教科書体 NP-B"/>
            </a:endParaRPr>
          </a:p>
        </p:txBody>
      </p:sp>
      <p:sp>
        <p:nvSpPr>
          <p:cNvPr id="10" name="object 10"/>
          <p:cNvSpPr txBox="1"/>
          <p:nvPr/>
        </p:nvSpPr>
        <p:spPr>
          <a:xfrm>
            <a:off x="5546181" y="1426959"/>
            <a:ext cx="836294" cy="269240"/>
          </a:xfrm>
          <a:prstGeom prst="rect">
            <a:avLst/>
          </a:prstGeom>
        </p:spPr>
        <p:txBody>
          <a:bodyPr vert="horz" wrap="square" lIns="0" tIns="12065" rIns="0" bIns="0" rtlCol="0">
            <a:spAutoFit/>
          </a:bodyPr>
          <a:lstStyle/>
          <a:p>
            <a:pPr marL="12700">
              <a:lnSpc>
                <a:spcPct val="100000"/>
              </a:lnSpc>
              <a:spcBef>
                <a:spcPts val="95"/>
              </a:spcBef>
            </a:pPr>
            <a:r>
              <a:rPr sz="1600" b="1" spc="-25" dirty="0">
                <a:latin typeface="UD デジタル 教科書体 NP-B"/>
                <a:cs typeface="UD デジタル 教科書体 NP-B"/>
              </a:rPr>
              <a:t>偏在資</a:t>
            </a:r>
            <a:r>
              <a:rPr sz="1600" b="1" spc="-50" dirty="0">
                <a:latin typeface="UD デジタル 教科書体 NP-B"/>
                <a:cs typeface="UD デジタル 教科書体 NP-B"/>
              </a:rPr>
              <a:t>源</a:t>
            </a:r>
            <a:endParaRPr sz="1600">
              <a:latin typeface="UD デジタル 教科書体 NP-B"/>
              <a:cs typeface="UD デジタル 教科書体 NP-B"/>
            </a:endParaRPr>
          </a:p>
        </p:txBody>
      </p:sp>
      <p:grpSp>
        <p:nvGrpSpPr>
          <p:cNvPr id="11" name="object 11"/>
          <p:cNvGrpSpPr/>
          <p:nvPr/>
        </p:nvGrpSpPr>
        <p:grpSpPr>
          <a:xfrm>
            <a:off x="8985250" y="1651764"/>
            <a:ext cx="1841500" cy="469900"/>
            <a:chOff x="8985250" y="1651764"/>
            <a:chExt cx="1841500" cy="469900"/>
          </a:xfrm>
        </p:grpSpPr>
        <p:sp>
          <p:nvSpPr>
            <p:cNvPr id="12" name="object 12"/>
            <p:cNvSpPr/>
            <p:nvPr/>
          </p:nvSpPr>
          <p:spPr>
            <a:xfrm>
              <a:off x="8991600" y="1658114"/>
              <a:ext cx="1828800" cy="457200"/>
            </a:xfrm>
            <a:custGeom>
              <a:avLst/>
              <a:gdLst/>
              <a:ahLst/>
              <a:cxnLst/>
              <a:rect l="l" t="t" r="r" b="b"/>
              <a:pathLst>
                <a:path w="1828800" h="457200">
                  <a:moveTo>
                    <a:pt x="1752600" y="0"/>
                  </a:moveTo>
                  <a:lnTo>
                    <a:pt x="76200" y="0"/>
                  </a:lnTo>
                  <a:lnTo>
                    <a:pt x="46537" y="5987"/>
                  </a:lnTo>
                  <a:lnTo>
                    <a:pt x="22317" y="22317"/>
                  </a:lnTo>
                  <a:lnTo>
                    <a:pt x="5987" y="46537"/>
                  </a:lnTo>
                  <a:lnTo>
                    <a:pt x="0" y="76200"/>
                  </a:lnTo>
                  <a:lnTo>
                    <a:pt x="0" y="381000"/>
                  </a:lnTo>
                  <a:lnTo>
                    <a:pt x="5987" y="410656"/>
                  </a:lnTo>
                  <a:lnTo>
                    <a:pt x="22317" y="434878"/>
                  </a:lnTo>
                  <a:lnTo>
                    <a:pt x="46537" y="451210"/>
                  </a:lnTo>
                  <a:lnTo>
                    <a:pt x="76200" y="457200"/>
                  </a:lnTo>
                  <a:lnTo>
                    <a:pt x="1752600" y="457200"/>
                  </a:lnTo>
                  <a:lnTo>
                    <a:pt x="1782262" y="451210"/>
                  </a:lnTo>
                  <a:lnTo>
                    <a:pt x="1806482" y="434878"/>
                  </a:lnTo>
                  <a:lnTo>
                    <a:pt x="1822812" y="410656"/>
                  </a:lnTo>
                  <a:lnTo>
                    <a:pt x="1828800" y="381000"/>
                  </a:lnTo>
                  <a:lnTo>
                    <a:pt x="1828800" y="76200"/>
                  </a:lnTo>
                  <a:lnTo>
                    <a:pt x="1822812" y="46537"/>
                  </a:lnTo>
                  <a:lnTo>
                    <a:pt x="1806482" y="22317"/>
                  </a:lnTo>
                  <a:lnTo>
                    <a:pt x="1782262" y="5987"/>
                  </a:lnTo>
                  <a:lnTo>
                    <a:pt x="1752600" y="0"/>
                  </a:lnTo>
                  <a:close/>
                </a:path>
              </a:pathLst>
            </a:custGeom>
            <a:solidFill>
              <a:srgbClr val="00B0F0"/>
            </a:solidFill>
          </p:spPr>
          <p:txBody>
            <a:bodyPr wrap="square" lIns="0" tIns="0" rIns="0" bIns="0" rtlCol="0"/>
            <a:lstStyle/>
            <a:p>
              <a:endParaRPr/>
            </a:p>
          </p:txBody>
        </p:sp>
        <p:sp>
          <p:nvSpPr>
            <p:cNvPr id="13" name="object 13"/>
            <p:cNvSpPr/>
            <p:nvPr/>
          </p:nvSpPr>
          <p:spPr>
            <a:xfrm>
              <a:off x="8991600" y="1658114"/>
              <a:ext cx="1828800" cy="457200"/>
            </a:xfrm>
            <a:custGeom>
              <a:avLst/>
              <a:gdLst/>
              <a:ahLst/>
              <a:cxnLst/>
              <a:rect l="l" t="t" r="r" b="b"/>
              <a:pathLst>
                <a:path w="1828800" h="457200">
                  <a:moveTo>
                    <a:pt x="0" y="76200"/>
                  </a:moveTo>
                  <a:lnTo>
                    <a:pt x="5987" y="46537"/>
                  </a:lnTo>
                  <a:lnTo>
                    <a:pt x="22317" y="22317"/>
                  </a:lnTo>
                  <a:lnTo>
                    <a:pt x="46537" y="5987"/>
                  </a:lnTo>
                  <a:lnTo>
                    <a:pt x="76200" y="0"/>
                  </a:lnTo>
                  <a:lnTo>
                    <a:pt x="1752600" y="0"/>
                  </a:lnTo>
                  <a:lnTo>
                    <a:pt x="1782262" y="5987"/>
                  </a:lnTo>
                  <a:lnTo>
                    <a:pt x="1806482" y="22317"/>
                  </a:lnTo>
                  <a:lnTo>
                    <a:pt x="1822812" y="46537"/>
                  </a:lnTo>
                  <a:lnTo>
                    <a:pt x="1828800" y="76200"/>
                  </a:lnTo>
                  <a:lnTo>
                    <a:pt x="1828800" y="381000"/>
                  </a:lnTo>
                  <a:lnTo>
                    <a:pt x="1822812" y="410656"/>
                  </a:lnTo>
                  <a:lnTo>
                    <a:pt x="1806482" y="434878"/>
                  </a:lnTo>
                  <a:lnTo>
                    <a:pt x="1782262" y="451210"/>
                  </a:lnTo>
                  <a:lnTo>
                    <a:pt x="1752600" y="457200"/>
                  </a:lnTo>
                  <a:lnTo>
                    <a:pt x="76200" y="457200"/>
                  </a:lnTo>
                  <a:lnTo>
                    <a:pt x="46537" y="451210"/>
                  </a:lnTo>
                  <a:lnTo>
                    <a:pt x="22317" y="434878"/>
                  </a:lnTo>
                  <a:lnTo>
                    <a:pt x="5987" y="410656"/>
                  </a:lnTo>
                  <a:lnTo>
                    <a:pt x="0" y="381000"/>
                  </a:lnTo>
                  <a:lnTo>
                    <a:pt x="0" y="76200"/>
                  </a:lnTo>
                  <a:close/>
                </a:path>
              </a:pathLst>
            </a:custGeom>
            <a:ln w="12192">
              <a:solidFill>
                <a:srgbClr val="C00000"/>
              </a:solidFill>
            </a:ln>
          </p:spPr>
          <p:txBody>
            <a:bodyPr wrap="square" lIns="0" tIns="0" rIns="0" bIns="0" rtlCol="0"/>
            <a:lstStyle/>
            <a:p>
              <a:endParaRPr/>
            </a:p>
          </p:txBody>
        </p:sp>
      </p:grpSp>
      <p:sp>
        <p:nvSpPr>
          <p:cNvPr id="14" name="object 14"/>
          <p:cNvSpPr txBox="1"/>
          <p:nvPr/>
        </p:nvSpPr>
        <p:spPr>
          <a:xfrm>
            <a:off x="9436827" y="1717610"/>
            <a:ext cx="939800" cy="299720"/>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rgbClr val="FFFFFF"/>
                </a:solidFill>
                <a:latin typeface="UD デジタル 教科書体 NP-B"/>
                <a:cs typeface="UD デジタル 教科書体 NP-B"/>
              </a:rPr>
              <a:t>水素産業</a:t>
            </a:r>
            <a:endParaRPr sz="1800">
              <a:latin typeface="UD デジタル 教科書体 NP-B"/>
              <a:cs typeface="UD デジタル 教科書体 NP-B"/>
            </a:endParaRPr>
          </a:p>
        </p:txBody>
      </p:sp>
      <p:grpSp>
        <p:nvGrpSpPr>
          <p:cNvPr id="15" name="object 15"/>
          <p:cNvGrpSpPr/>
          <p:nvPr/>
        </p:nvGrpSpPr>
        <p:grpSpPr>
          <a:xfrm>
            <a:off x="7616952" y="1891289"/>
            <a:ext cx="1375410" cy="114300"/>
            <a:chOff x="7616952" y="1891289"/>
            <a:chExt cx="1375410" cy="114300"/>
          </a:xfrm>
        </p:grpSpPr>
        <p:sp>
          <p:nvSpPr>
            <p:cNvPr id="16" name="object 16"/>
            <p:cNvSpPr/>
            <p:nvPr/>
          </p:nvSpPr>
          <p:spPr>
            <a:xfrm>
              <a:off x="7636002" y="1948435"/>
              <a:ext cx="1261110" cy="0"/>
            </a:xfrm>
            <a:custGeom>
              <a:avLst/>
              <a:gdLst/>
              <a:ahLst/>
              <a:cxnLst/>
              <a:rect l="l" t="t" r="r" b="b"/>
              <a:pathLst>
                <a:path w="1261109">
                  <a:moveTo>
                    <a:pt x="0" y="0"/>
                  </a:moveTo>
                  <a:lnTo>
                    <a:pt x="1261110" y="0"/>
                  </a:lnTo>
                </a:path>
              </a:pathLst>
            </a:custGeom>
            <a:ln w="38100">
              <a:solidFill>
                <a:srgbClr val="C00000"/>
              </a:solidFill>
              <a:prstDash val="lgDash"/>
            </a:ln>
          </p:spPr>
          <p:txBody>
            <a:bodyPr wrap="square" lIns="0" tIns="0" rIns="0" bIns="0" rtlCol="0"/>
            <a:lstStyle/>
            <a:p>
              <a:endParaRPr/>
            </a:p>
          </p:txBody>
        </p:sp>
        <p:sp>
          <p:nvSpPr>
            <p:cNvPr id="17" name="object 17"/>
            <p:cNvSpPr/>
            <p:nvPr/>
          </p:nvSpPr>
          <p:spPr>
            <a:xfrm>
              <a:off x="8878064" y="1891289"/>
              <a:ext cx="114300" cy="114300"/>
            </a:xfrm>
            <a:custGeom>
              <a:avLst/>
              <a:gdLst/>
              <a:ahLst/>
              <a:cxnLst/>
              <a:rect l="l" t="t" r="r" b="b"/>
              <a:pathLst>
                <a:path w="114300" h="114300">
                  <a:moveTo>
                    <a:pt x="0" y="0"/>
                  </a:moveTo>
                  <a:lnTo>
                    <a:pt x="0" y="114300"/>
                  </a:lnTo>
                  <a:lnTo>
                    <a:pt x="114300" y="57150"/>
                  </a:lnTo>
                  <a:lnTo>
                    <a:pt x="0" y="0"/>
                  </a:lnTo>
                  <a:close/>
                </a:path>
              </a:pathLst>
            </a:custGeom>
            <a:solidFill>
              <a:srgbClr val="C00000"/>
            </a:solidFill>
          </p:spPr>
          <p:txBody>
            <a:bodyPr wrap="square" lIns="0" tIns="0" rIns="0" bIns="0" rtlCol="0"/>
            <a:lstStyle/>
            <a:p>
              <a:endParaRPr/>
            </a:p>
          </p:txBody>
        </p:sp>
      </p:grpSp>
      <p:sp>
        <p:nvSpPr>
          <p:cNvPr id="18" name="object 18"/>
          <p:cNvSpPr txBox="1"/>
          <p:nvPr/>
        </p:nvSpPr>
        <p:spPr>
          <a:xfrm>
            <a:off x="9182185" y="1406398"/>
            <a:ext cx="1444625" cy="269240"/>
          </a:xfrm>
          <a:prstGeom prst="rect">
            <a:avLst/>
          </a:prstGeom>
        </p:spPr>
        <p:txBody>
          <a:bodyPr vert="horz" wrap="square" lIns="0" tIns="12065" rIns="0" bIns="0" rtlCol="0">
            <a:spAutoFit/>
          </a:bodyPr>
          <a:lstStyle/>
          <a:p>
            <a:pPr marL="12700">
              <a:lnSpc>
                <a:spcPct val="100000"/>
              </a:lnSpc>
              <a:spcBef>
                <a:spcPts val="95"/>
              </a:spcBef>
            </a:pPr>
            <a:r>
              <a:rPr sz="1600" b="1" spc="-25" dirty="0">
                <a:latin typeface="UD デジタル 教科書体 NP-B"/>
                <a:cs typeface="UD デジタル 教科書体 NP-B"/>
              </a:rPr>
              <a:t>ユビキタス資</a:t>
            </a:r>
            <a:r>
              <a:rPr sz="1600" b="1" spc="-50" dirty="0">
                <a:latin typeface="UD デジタル 教科書体 NP-B"/>
                <a:cs typeface="UD デジタル 教科書体 NP-B"/>
              </a:rPr>
              <a:t>源</a:t>
            </a:r>
            <a:endParaRPr sz="1600">
              <a:latin typeface="UD デジタル 教科書体 NP-B"/>
              <a:cs typeface="UD デジタル 教科書体 NP-B"/>
            </a:endParaRPr>
          </a:p>
        </p:txBody>
      </p:sp>
      <p:sp>
        <p:nvSpPr>
          <p:cNvPr id="19" name="object 19"/>
          <p:cNvSpPr txBox="1"/>
          <p:nvPr/>
        </p:nvSpPr>
        <p:spPr>
          <a:xfrm>
            <a:off x="5943325" y="821259"/>
            <a:ext cx="2900045"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C00000"/>
                </a:solidFill>
                <a:latin typeface="UD デジタル 教科書体 NP-B"/>
                <a:cs typeface="UD デジタル 教科書体 NP-B"/>
              </a:rPr>
              <a:t>2021</a:t>
            </a:r>
            <a:r>
              <a:rPr sz="1400" b="1" spc="-20" dirty="0">
                <a:solidFill>
                  <a:srgbClr val="C00000"/>
                </a:solidFill>
                <a:latin typeface="UD デジタル 教科書体 NP-B"/>
                <a:cs typeface="UD デジタル 教科書体 NP-B"/>
              </a:rPr>
              <a:t>年 第六次エネルギー基本計画</a:t>
            </a:r>
            <a:endParaRPr sz="1400">
              <a:latin typeface="UD デジタル 教科書体 NP-B"/>
              <a:cs typeface="UD デジタル 教科書体 NP-B"/>
            </a:endParaRPr>
          </a:p>
        </p:txBody>
      </p:sp>
      <p:grpSp>
        <p:nvGrpSpPr>
          <p:cNvPr id="20" name="object 20"/>
          <p:cNvGrpSpPr/>
          <p:nvPr/>
        </p:nvGrpSpPr>
        <p:grpSpPr>
          <a:xfrm>
            <a:off x="251459" y="1008888"/>
            <a:ext cx="7425055" cy="1823085"/>
            <a:chOff x="251459" y="1008888"/>
            <a:chExt cx="7425055" cy="1823085"/>
          </a:xfrm>
        </p:grpSpPr>
        <p:sp>
          <p:nvSpPr>
            <p:cNvPr id="21" name="object 21"/>
            <p:cNvSpPr/>
            <p:nvPr/>
          </p:nvSpPr>
          <p:spPr>
            <a:xfrm>
              <a:off x="6838950" y="1948431"/>
              <a:ext cx="797560" cy="2540"/>
            </a:xfrm>
            <a:custGeom>
              <a:avLst/>
              <a:gdLst/>
              <a:ahLst/>
              <a:cxnLst/>
              <a:rect l="l" t="t" r="r" b="b"/>
              <a:pathLst>
                <a:path w="797559" h="2539">
                  <a:moveTo>
                    <a:pt x="0" y="2108"/>
                  </a:moveTo>
                  <a:lnTo>
                    <a:pt x="797560" y="0"/>
                  </a:lnTo>
                </a:path>
              </a:pathLst>
            </a:custGeom>
            <a:ln w="38100">
              <a:solidFill>
                <a:srgbClr val="C00000"/>
              </a:solidFill>
            </a:ln>
          </p:spPr>
          <p:txBody>
            <a:bodyPr wrap="square" lIns="0" tIns="0" rIns="0" bIns="0" rtlCol="0"/>
            <a:lstStyle/>
            <a:p>
              <a:endParaRPr/>
            </a:p>
          </p:txBody>
        </p:sp>
        <p:pic>
          <p:nvPicPr>
            <p:cNvPr id="22" name="object 22"/>
            <p:cNvPicPr/>
            <p:nvPr/>
          </p:nvPicPr>
          <p:blipFill>
            <a:blip r:embed="rId4" cstate="print"/>
            <a:stretch>
              <a:fillRect/>
            </a:stretch>
          </p:blipFill>
          <p:spPr>
            <a:xfrm>
              <a:off x="7202424" y="1008888"/>
              <a:ext cx="473963" cy="429767"/>
            </a:xfrm>
            <a:prstGeom prst="rect">
              <a:avLst/>
            </a:prstGeom>
          </p:spPr>
        </p:pic>
        <p:sp>
          <p:nvSpPr>
            <p:cNvPr id="23" name="object 23"/>
            <p:cNvSpPr/>
            <p:nvPr/>
          </p:nvSpPr>
          <p:spPr>
            <a:xfrm>
              <a:off x="7279565" y="1080361"/>
              <a:ext cx="320675" cy="280670"/>
            </a:xfrm>
            <a:custGeom>
              <a:avLst/>
              <a:gdLst/>
              <a:ahLst/>
              <a:cxnLst/>
              <a:rect l="l" t="t" r="r" b="b"/>
              <a:pathLst>
                <a:path w="320675" h="280669">
                  <a:moveTo>
                    <a:pt x="320243" y="0"/>
                  </a:moveTo>
                  <a:lnTo>
                    <a:pt x="0" y="939"/>
                  </a:lnTo>
                  <a:lnTo>
                    <a:pt x="165404" y="280314"/>
                  </a:lnTo>
                  <a:lnTo>
                    <a:pt x="320243" y="0"/>
                  </a:lnTo>
                  <a:close/>
                </a:path>
              </a:pathLst>
            </a:custGeom>
            <a:solidFill>
              <a:srgbClr val="D24726"/>
            </a:solidFill>
          </p:spPr>
          <p:txBody>
            <a:bodyPr wrap="square" lIns="0" tIns="0" rIns="0" bIns="0" rtlCol="0"/>
            <a:lstStyle/>
            <a:p>
              <a:endParaRPr/>
            </a:p>
          </p:txBody>
        </p:sp>
        <p:sp>
          <p:nvSpPr>
            <p:cNvPr id="24" name="object 24"/>
            <p:cNvSpPr/>
            <p:nvPr/>
          </p:nvSpPr>
          <p:spPr>
            <a:xfrm>
              <a:off x="7279563" y="1080361"/>
              <a:ext cx="320675" cy="280670"/>
            </a:xfrm>
            <a:custGeom>
              <a:avLst/>
              <a:gdLst/>
              <a:ahLst/>
              <a:cxnLst/>
              <a:rect l="l" t="t" r="r" b="b"/>
              <a:pathLst>
                <a:path w="320675" h="280669">
                  <a:moveTo>
                    <a:pt x="0" y="939"/>
                  </a:moveTo>
                  <a:lnTo>
                    <a:pt x="320243" y="0"/>
                  </a:lnTo>
                  <a:lnTo>
                    <a:pt x="165404" y="280314"/>
                  </a:lnTo>
                  <a:lnTo>
                    <a:pt x="0" y="939"/>
                  </a:lnTo>
                  <a:close/>
                </a:path>
              </a:pathLst>
            </a:custGeom>
            <a:ln w="12700">
              <a:solidFill>
                <a:srgbClr val="C00000"/>
              </a:solidFill>
            </a:ln>
          </p:spPr>
          <p:txBody>
            <a:bodyPr wrap="square" lIns="0" tIns="0" rIns="0" bIns="0" rtlCol="0"/>
            <a:lstStyle/>
            <a:p>
              <a:endParaRPr/>
            </a:p>
          </p:txBody>
        </p:sp>
        <p:pic>
          <p:nvPicPr>
            <p:cNvPr id="25" name="object 25"/>
            <p:cNvPicPr/>
            <p:nvPr/>
          </p:nvPicPr>
          <p:blipFill>
            <a:blip r:embed="rId5" cstate="print"/>
            <a:stretch>
              <a:fillRect/>
            </a:stretch>
          </p:blipFill>
          <p:spPr>
            <a:xfrm>
              <a:off x="251459" y="1161287"/>
              <a:ext cx="3855719" cy="1670303"/>
            </a:xfrm>
            <a:prstGeom prst="rect">
              <a:avLst/>
            </a:prstGeom>
          </p:spPr>
        </p:pic>
        <p:pic>
          <p:nvPicPr>
            <p:cNvPr id="26" name="object 26"/>
            <p:cNvPicPr/>
            <p:nvPr/>
          </p:nvPicPr>
          <p:blipFill>
            <a:blip r:embed="rId6" cstate="print"/>
            <a:stretch>
              <a:fillRect/>
            </a:stretch>
          </p:blipFill>
          <p:spPr>
            <a:xfrm>
              <a:off x="914400" y="1688591"/>
              <a:ext cx="1770887" cy="521207"/>
            </a:xfrm>
            <a:prstGeom prst="rect">
              <a:avLst/>
            </a:prstGeom>
          </p:spPr>
        </p:pic>
      </p:grpSp>
      <p:grpSp>
        <p:nvGrpSpPr>
          <p:cNvPr id="27" name="object 27"/>
          <p:cNvGrpSpPr/>
          <p:nvPr/>
        </p:nvGrpSpPr>
        <p:grpSpPr>
          <a:xfrm>
            <a:off x="137160" y="3703320"/>
            <a:ext cx="11943715" cy="2938780"/>
            <a:chOff x="137160" y="3703320"/>
            <a:chExt cx="11943715" cy="2938780"/>
          </a:xfrm>
        </p:grpSpPr>
        <p:pic>
          <p:nvPicPr>
            <p:cNvPr id="28" name="object 28"/>
            <p:cNvPicPr/>
            <p:nvPr/>
          </p:nvPicPr>
          <p:blipFill>
            <a:blip r:embed="rId7" cstate="print"/>
            <a:stretch>
              <a:fillRect/>
            </a:stretch>
          </p:blipFill>
          <p:spPr>
            <a:xfrm>
              <a:off x="137160" y="3730752"/>
              <a:ext cx="6361175" cy="2910839"/>
            </a:xfrm>
            <a:prstGeom prst="rect">
              <a:avLst/>
            </a:prstGeom>
          </p:spPr>
        </p:pic>
        <p:pic>
          <p:nvPicPr>
            <p:cNvPr id="29" name="object 29"/>
            <p:cNvPicPr/>
            <p:nvPr/>
          </p:nvPicPr>
          <p:blipFill>
            <a:blip r:embed="rId8" cstate="print"/>
            <a:stretch>
              <a:fillRect/>
            </a:stretch>
          </p:blipFill>
          <p:spPr>
            <a:xfrm>
              <a:off x="3322786" y="4894881"/>
              <a:ext cx="1232142" cy="232752"/>
            </a:xfrm>
            <a:prstGeom prst="rect">
              <a:avLst/>
            </a:prstGeom>
          </p:spPr>
        </p:pic>
        <p:pic>
          <p:nvPicPr>
            <p:cNvPr id="30" name="object 30"/>
            <p:cNvPicPr/>
            <p:nvPr/>
          </p:nvPicPr>
          <p:blipFill>
            <a:blip r:embed="rId9" cstate="print"/>
            <a:stretch>
              <a:fillRect/>
            </a:stretch>
          </p:blipFill>
          <p:spPr>
            <a:xfrm>
              <a:off x="6891529" y="3703320"/>
              <a:ext cx="5189219" cy="2909315"/>
            </a:xfrm>
            <a:prstGeom prst="rect">
              <a:avLst/>
            </a:prstGeom>
          </p:spPr>
        </p:pic>
      </p:grpSp>
      <p:sp>
        <p:nvSpPr>
          <p:cNvPr id="31" name="object 31"/>
          <p:cNvSpPr txBox="1"/>
          <p:nvPr/>
        </p:nvSpPr>
        <p:spPr>
          <a:xfrm>
            <a:off x="254853" y="3078143"/>
            <a:ext cx="5405755" cy="513080"/>
          </a:xfrm>
          <a:prstGeom prst="rect">
            <a:avLst/>
          </a:prstGeom>
        </p:spPr>
        <p:txBody>
          <a:bodyPr vert="horz" wrap="square" lIns="0" tIns="12065" rIns="0" bIns="0" rtlCol="0">
            <a:spAutoFit/>
          </a:bodyPr>
          <a:lstStyle/>
          <a:p>
            <a:pPr marL="12700" marR="5080">
              <a:lnSpc>
                <a:spcPct val="100000"/>
              </a:lnSpc>
              <a:spcBef>
                <a:spcPts val="95"/>
              </a:spcBef>
            </a:pPr>
            <a:r>
              <a:rPr sz="1600" b="0" spc="-25" dirty="0">
                <a:latin typeface="BIZ UDP明朝 Medium"/>
                <a:cs typeface="BIZ UDP明朝 Medium"/>
              </a:rPr>
              <a:t>第一次世界大戦時</a:t>
            </a:r>
            <a:r>
              <a:rPr sz="1600" b="0" spc="-10" dirty="0">
                <a:latin typeface="BIZ UDP明朝 Medium"/>
                <a:cs typeface="BIZ UDP明朝 Medium"/>
              </a:rPr>
              <a:t>、</a:t>
            </a:r>
            <a:r>
              <a:rPr sz="1600" b="0" spc="-25" dirty="0">
                <a:latin typeface="BIZ UDP明朝 Medium"/>
                <a:cs typeface="BIZ UDP明朝 Medium"/>
              </a:rPr>
              <a:t>英国</a:t>
            </a:r>
            <a:r>
              <a:rPr sz="1600" b="0" spc="-20" dirty="0">
                <a:latin typeface="BIZ UDP明朝 Medium"/>
                <a:cs typeface="BIZ UDP明朝 Medium"/>
              </a:rPr>
              <a:t>チ</a:t>
            </a:r>
            <a:r>
              <a:rPr sz="1600" b="0" spc="-25" dirty="0">
                <a:latin typeface="BIZ UDP明朝 Medium"/>
                <a:cs typeface="BIZ UDP明朝 Medium"/>
              </a:rPr>
              <a:t>ャ</a:t>
            </a:r>
            <a:r>
              <a:rPr sz="1600" b="0" spc="-30" dirty="0">
                <a:latin typeface="BIZ UDP明朝 Medium"/>
                <a:cs typeface="BIZ UDP明朝 Medium"/>
              </a:rPr>
              <a:t>ー</a:t>
            </a:r>
            <a:r>
              <a:rPr sz="1600" b="0" spc="-20" dirty="0">
                <a:latin typeface="BIZ UDP明朝 Medium"/>
                <a:cs typeface="BIZ UDP明朝 Medium"/>
              </a:rPr>
              <a:t>チル</a:t>
            </a:r>
            <a:r>
              <a:rPr sz="1600" b="0" spc="-25" dirty="0">
                <a:latin typeface="BIZ UDP明朝 Medium"/>
                <a:cs typeface="BIZ UDP明朝 Medium"/>
              </a:rPr>
              <a:t>海軍</a:t>
            </a:r>
            <a:r>
              <a:rPr sz="1600" b="0" spc="-10" dirty="0">
                <a:latin typeface="BIZ UDP明朝 Medium"/>
                <a:cs typeface="BIZ UDP明朝 Medium"/>
              </a:rPr>
              <a:t>大</a:t>
            </a:r>
            <a:r>
              <a:rPr sz="1600" b="0" spc="-25" dirty="0">
                <a:latin typeface="BIZ UDP明朝 Medium"/>
                <a:cs typeface="BIZ UDP明朝 Medium"/>
              </a:rPr>
              <a:t>臣は</a:t>
            </a:r>
            <a:r>
              <a:rPr sz="1600" b="0" spc="-10" dirty="0">
                <a:latin typeface="BIZ UDP明朝 Medium"/>
                <a:cs typeface="BIZ UDP明朝 Medium"/>
              </a:rPr>
              <a:t>、艦</a:t>
            </a:r>
            <a:r>
              <a:rPr sz="1600" b="0" spc="-25" dirty="0">
                <a:latin typeface="BIZ UDP明朝 Medium"/>
                <a:cs typeface="BIZ UDP明朝 Medium"/>
              </a:rPr>
              <a:t>艇の</a:t>
            </a:r>
            <a:r>
              <a:rPr sz="1600" b="0" spc="-10" dirty="0">
                <a:latin typeface="BIZ UDP明朝 Medium"/>
                <a:cs typeface="BIZ UDP明朝 Medium"/>
              </a:rPr>
              <a:t>燃</a:t>
            </a:r>
            <a:r>
              <a:rPr sz="1600" b="0" spc="-25" dirty="0">
                <a:latin typeface="BIZ UDP明朝 Medium"/>
                <a:cs typeface="BIZ UDP明朝 Medium"/>
              </a:rPr>
              <a:t>料</a:t>
            </a:r>
            <a:r>
              <a:rPr sz="1600" b="0" spc="-50" dirty="0">
                <a:latin typeface="BIZ UDP明朝 Medium"/>
                <a:cs typeface="BIZ UDP明朝 Medium"/>
              </a:rPr>
              <a:t>を</a:t>
            </a:r>
            <a:r>
              <a:rPr sz="1600" b="0" spc="-25" dirty="0">
                <a:latin typeface="BIZ UDP明朝 Medium"/>
                <a:cs typeface="BIZ UDP明朝 Medium"/>
              </a:rPr>
              <a:t>石炭</a:t>
            </a:r>
            <a:r>
              <a:rPr sz="1600" b="0" spc="-30" dirty="0">
                <a:latin typeface="BIZ UDP明朝 Medium"/>
                <a:cs typeface="BIZ UDP明朝 Medium"/>
              </a:rPr>
              <a:t>か</a:t>
            </a:r>
            <a:r>
              <a:rPr sz="1600" b="0" spc="-25" dirty="0">
                <a:latin typeface="BIZ UDP明朝 Medium"/>
                <a:cs typeface="BIZ UDP明朝 Medium"/>
              </a:rPr>
              <a:t>ら石油</a:t>
            </a:r>
            <a:r>
              <a:rPr sz="1600" b="0" spc="-20" dirty="0">
                <a:latin typeface="BIZ UDP明朝 Medium"/>
                <a:cs typeface="BIZ UDP明朝 Medium"/>
              </a:rPr>
              <a:t>に</a:t>
            </a:r>
            <a:r>
              <a:rPr sz="1600" b="0" spc="-25" dirty="0">
                <a:latin typeface="BIZ UDP明朝 Medium"/>
                <a:cs typeface="BIZ UDP明朝 Medium"/>
              </a:rPr>
              <a:t>転換</a:t>
            </a:r>
            <a:r>
              <a:rPr sz="1600" b="0" spc="-50" dirty="0">
                <a:latin typeface="BIZ UDP明朝 Medium"/>
                <a:cs typeface="BIZ UDP明朝 Medium"/>
              </a:rPr>
              <a:t>。</a:t>
            </a:r>
            <a:endParaRPr sz="1600">
              <a:latin typeface="BIZ UDP明朝 Medium"/>
              <a:cs typeface="BIZ UDP明朝 Medium"/>
            </a:endParaRPr>
          </a:p>
        </p:txBody>
      </p:sp>
      <p:sp>
        <p:nvSpPr>
          <p:cNvPr id="32" name="object 32"/>
          <p:cNvSpPr txBox="1"/>
          <p:nvPr/>
        </p:nvSpPr>
        <p:spPr>
          <a:xfrm>
            <a:off x="9075313" y="6603630"/>
            <a:ext cx="236474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Meiryo UI"/>
                <a:cs typeface="Meiryo UI"/>
              </a:rPr>
              <a:t>三井化学 岩国大竹コンビナート</a:t>
            </a:r>
            <a:endParaRPr sz="1400">
              <a:latin typeface="Meiryo UI"/>
              <a:cs typeface="Meiryo UI"/>
            </a:endParaRPr>
          </a:p>
        </p:txBody>
      </p:sp>
      <p:sp>
        <p:nvSpPr>
          <p:cNvPr id="33" name="object 33"/>
          <p:cNvSpPr txBox="1"/>
          <p:nvPr/>
        </p:nvSpPr>
        <p:spPr>
          <a:xfrm>
            <a:off x="1162522" y="2214396"/>
            <a:ext cx="1273810"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UD デジタル 教科書体 NP-B"/>
                <a:cs typeface="UD デジタル 教科書体 NP-B"/>
              </a:rPr>
              <a:t>固体エネルギー</a:t>
            </a:r>
            <a:endParaRPr sz="1400">
              <a:latin typeface="UD デジタル 教科書体 NP-B"/>
              <a:cs typeface="UD デジタル 教科書体 NP-B"/>
            </a:endParaRPr>
          </a:p>
        </p:txBody>
      </p:sp>
      <p:sp>
        <p:nvSpPr>
          <p:cNvPr id="34" name="object 34"/>
          <p:cNvSpPr txBox="1"/>
          <p:nvPr/>
        </p:nvSpPr>
        <p:spPr>
          <a:xfrm>
            <a:off x="605301" y="1458700"/>
            <a:ext cx="2284185" cy="289823"/>
          </a:xfrm>
          <a:prstGeom prst="rect">
            <a:avLst/>
          </a:prstGeom>
        </p:spPr>
        <p:txBody>
          <a:bodyPr vert="horz" wrap="square" lIns="0" tIns="12700" rIns="0" bIns="0" rtlCol="0">
            <a:spAutoFit/>
          </a:bodyPr>
          <a:lstStyle/>
          <a:p>
            <a:pPr marL="12700" algn="ctr">
              <a:lnSpc>
                <a:spcPct val="100000"/>
              </a:lnSpc>
              <a:spcBef>
                <a:spcPts val="100"/>
              </a:spcBef>
            </a:pPr>
            <a:r>
              <a:rPr lang="ja-JP" altLang="en-US" sz="1800" b="1" spc="-10" dirty="0">
                <a:solidFill>
                  <a:srgbClr val="C00000"/>
                </a:solidFill>
                <a:latin typeface="UD デジタル 教科書体 NP-B"/>
                <a:cs typeface="UD デジタル 教科書体 NP-B"/>
              </a:rPr>
              <a:t>準</a:t>
            </a:r>
            <a:r>
              <a:rPr sz="1800" b="1" spc="-10" dirty="0" err="1">
                <a:solidFill>
                  <a:srgbClr val="C00000"/>
                </a:solidFill>
                <a:latin typeface="UD デジタル 教科書体 NP-B"/>
                <a:cs typeface="UD デジタル 教科書体 NP-B"/>
              </a:rPr>
              <a:t>ユビキタス資源</a:t>
            </a:r>
            <a:endParaRPr sz="1800" dirty="0">
              <a:latin typeface="UD デジタル 教科書体 NP-B"/>
              <a:cs typeface="UD デジタル 教科書体 NP-B"/>
            </a:endParaRPr>
          </a:p>
        </p:txBody>
      </p:sp>
      <p:sp>
        <p:nvSpPr>
          <p:cNvPr id="35" name="object 35"/>
          <p:cNvSpPr txBox="1"/>
          <p:nvPr/>
        </p:nvSpPr>
        <p:spPr>
          <a:xfrm>
            <a:off x="6182068" y="2741189"/>
            <a:ext cx="5877560" cy="939800"/>
          </a:xfrm>
          <a:prstGeom prst="rect">
            <a:avLst/>
          </a:prstGeom>
        </p:spPr>
        <p:txBody>
          <a:bodyPr vert="horz" wrap="square" lIns="0" tIns="12700" rIns="0" bIns="0" rtlCol="0">
            <a:spAutoFit/>
          </a:bodyPr>
          <a:lstStyle/>
          <a:p>
            <a:pPr marL="12700">
              <a:lnSpc>
                <a:spcPct val="100000"/>
              </a:lnSpc>
              <a:spcBef>
                <a:spcPts val="100"/>
              </a:spcBef>
            </a:pPr>
            <a:r>
              <a:rPr sz="1200" b="0" spc="-5" dirty="0">
                <a:latin typeface="BIZ UDP明朝 Medium"/>
                <a:cs typeface="BIZ UDP明朝 Medium"/>
              </a:rPr>
              <a:t>自由民主党の「資源・エネルギー戦略調査会」関係者談：</a:t>
            </a:r>
            <a:endParaRPr sz="1200" dirty="0">
              <a:latin typeface="BIZ UDP明朝 Medium"/>
              <a:cs typeface="BIZ UDP明朝 Medium"/>
            </a:endParaRPr>
          </a:p>
          <a:p>
            <a:pPr marL="12700" marR="5080">
              <a:lnSpc>
                <a:spcPct val="100000"/>
              </a:lnSpc>
            </a:pPr>
            <a:r>
              <a:rPr sz="1200" b="0" dirty="0">
                <a:latin typeface="BIZ UDP明朝 Medium"/>
                <a:cs typeface="BIZ UDP明朝 Medium"/>
              </a:rPr>
              <a:t>次のエネルギー基本計画は、</a:t>
            </a:r>
            <a:r>
              <a:rPr sz="1200" b="0" spc="-10" dirty="0">
                <a:latin typeface="BIZ UDP明朝 Medium"/>
                <a:cs typeface="BIZ UDP明朝 Medium"/>
              </a:rPr>
              <a:t>202</a:t>
            </a:r>
            <a:r>
              <a:rPr sz="1200" b="0" spc="-5" dirty="0">
                <a:latin typeface="BIZ UDP明朝 Medium"/>
                <a:cs typeface="BIZ UDP明朝 Medium"/>
              </a:rPr>
              <a:t>１年から</a:t>
            </a:r>
            <a:r>
              <a:rPr sz="1200" b="0" spc="-10" dirty="0">
                <a:latin typeface="BIZ UDP明朝 Medium"/>
                <a:cs typeface="BIZ UDP明朝 Medium"/>
              </a:rPr>
              <a:t>2050</a:t>
            </a:r>
            <a:r>
              <a:rPr sz="1200" b="0" spc="-20" dirty="0">
                <a:latin typeface="BIZ UDP明朝 Medium"/>
                <a:cs typeface="BIZ UDP明朝 Medium"/>
              </a:rPr>
              <a:t>年までのエネルギー政策を決める重要な位</a:t>
            </a:r>
            <a:r>
              <a:rPr sz="1200" b="0" dirty="0">
                <a:latin typeface="BIZ UDP明朝 Medium"/>
                <a:cs typeface="BIZ UDP明朝 Medium"/>
              </a:rPr>
              <a:t>置づけで、水素社会の実現に向け</a:t>
            </a:r>
            <a:r>
              <a:rPr sz="1200" b="0" spc="-10" dirty="0">
                <a:latin typeface="BIZ UDP明朝 Medium"/>
                <a:cs typeface="BIZ UDP明朝 Medium"/>
              </a:rPr>
              <a:t>20</a:t>
            </a:r>
            <a:r>
              <a:rPr sz="1200" b="0" dirty="0">
                <a:latin typeface="BIZ UDP明朝 Medium"/>
                <a:cs typeface="BIZ UDP明朝 Medium"/>
              </a:rPr>
              <a:t>兆円</a:t>
            </a:r>
            <a:r>
              <a:rPr sz="1200" b="0" spc="-10" dirty="0">
                <a:latin typeface="BIZ UDP明朝 Medium"/>
                <a:cs typeface="BIZ UDP明朝 Medium"/>
              </a:rPr>
              <a:t>～30</a:t>
            </a:r>
            <a:r>
              <a:rPr sz="1200" b="0" spc="-5" dirty="0">
                <a:latin typeface="BIZ UDP明朝 Medium"/>
                <a:cs typeface="BIZ UDP明朝 Medium"/>
              </a:rPr>
              <a:t>兆円の投資を行う、との話を聞いたことがある…真偽は定かではないが、菅総理の</a:t>
            </a:r>
            <a:r>
              <a:rPr sz="1200" b="0" spc="-10" dirty="0">
                <a:latin typeface="BIZ UDP明朝 Medium"/>
                <a:cs typeface="BIZ UDP明朝 Medium"/>
              </a:rPr>
              <a:t>2050</a:t>
            </a:r>
            <a:r>
              <a:rPr sz="1200" b="0" spc="-5" dirty="0">
                <a:latin typeface="BIZ UDP明朝 Medium"/>
                <a:cs typeface="BIZ UDP明朝 Medium"/>
              </a:rPr>
              <a:t>カーボンニュートラル宣言は、平仄があってい</a:t>
            </a:r>
            <a:r>
              <a:rPr sz="1200" b="0" spc="-15" dirty="0">
                <a:latin typeface="BIZ UDP明朝 Medium"/>
                <a:cs typeface="BIZ UDP明朝 Medium"/>
              </a:rPr>
              <a:t>るような気がする。</a:t>
            </a:r>
            <a:endParaRPr sz="1200" dirty="0">
              <a:latin typeface="BIZ UDP明朝 Medium"/>
              <a:cs typeface="BIZ UDP明朝 Medium"/>
            </a:endParaRPr>
          </a:p>
        </p:txBody>
      </p:sp>
      <p:sp>
        <p:nvSpPr>
          <p:cNvPr id="36" name="object 36"/>
          <p:cNvSpPr txBox="1"/>
          <p:nvPr/>
        </p:nvSpPr>
        <p:spPr>
          <a:xfrm>
            <a:off x="9512624" y="823287"/>
            <a:ext cx="709930"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C00000"/>
                </a:solidFill>
                <a:latin typeface="UD デジタル 教科書体 NP-B"/>
                <a:cs typeface="UD デジタル 教科書体 NP-B"/>
              </a:rPr>
              <a:t>2050</a:t>
            </a:r>
            <a:r>
              <a:rPr sz="1400" b="1" spc="-50" dirty="0">
                <a:solidFill>
                  <a:srgbClr val="C00000"/>
                </a:solidFill>
                <a:latin typeface="UD デジタル 教科書体 NP-B"/>
                <a:cs typeface="UD デジタル 教科書体 NP-B"/>
              </a:rPr>
              <a:t>年</a:t>
            </a:r>
            <a:endParaRPr sz="1400">
              <a:latin typeface="UD デジタル 教科書体 NP-B"/>
              <a:cs typeface="UD デジタル 教科書体 NP-B"/>
            </a:endParaRPr>
          </a:p>
        </p:txBody>
      </p:sp>
      <p:grpSp>
        <p:nvGrpSpPr>
          <p:cNvPr id="37" name="object 37"/>
          <p:cNvGrpSpPr/>
          <p:nvPr/>
        </p:nvGrpSpPr>
        <p:grpSpPr>
          <a:xfrm>
            <a:off x="2719967" y="999749"/>
            <a:ext cx="7372348" cy="1005835"/>
            <a:chOff x="2693670" y="1001267"/>
            <a:chExt cx="7372348" cy="1005835"/>
          </a:xfrm>
        </p:grpSpPr>
        <p:pic>
          <p:nvPicPr>
            <p:cNvPr id="38" name="object 38"/>
            <p:cNvPicPr/>
            <p:nvPr/>
          </p:nvPicPr>
          <p:blipFill>
            <a:blip r:embed="rId10" cstate="print"/>
            <a:stretch>
              <a:fillRect/>
            </a:stretch>
          </p:blipFill>
          <p:spPr>
            <a:xfrm>
              <a:off x="9593579" y="1001267"/>
              <a:ext cx="472439" cy="432815"/>
            </a:xfrm>
            <a:prstGeom prst="rect">
              <a:avLst/>
            </a:prstGeom>
          </p:spPr>
        </p:pic>
        <p:sp>
          <p:nvSpPr>
            <p:cNvPr id="39" name="object 39"/>
            <p:cNvSpPr/>
            <p:nvPr/>
          </p:nvSpPr>
          <p:spPr>
            <a:xfrm>
              <a:off x="9670058" y="1073523"/>
              <a:ext cx="320675" cy="283210"/>
            </a:xfrm>
            <a:custGeom>
              <a:avLst/>
              <a:gdLst/>
              <a:ahLst/>
              <a:cxnLst/>
              <a:rect l="l" t="t" r="r" b="b"/>
              <a:pathLst>
                <a:path w="320675" h="283209">
                  <a:moveTo>
                    <a:pt x="320179" y="0"/>
                  </a:moveTo>
                  <a:lnTo>
                    <a:pt x="0" y="6286"/>
                  </a:lnTo>
                  <a:lnTo>
                    <a:pt x="170040" y="282867"/>
                  </a:lnTo>
                  <a:lnTo>
                    <a:pt x="320179" y="0"/>
                  </a:lnTo>
                  <a:close/>
                </a:path>
              </a:pathLst>
            </a:custGeom>
            <a:solidFill>
              <a:srgbClr val="D24726"/>
            </a:solidFill>
          </p:spPr>
          <p:txBody>
            <a:bodyPr wrap="square" lIns="0" tIns="0" rIns="0" bIns="0" rtlCol="0"/>
            <a:lstStyle/>
            <a:p>
              <a:endParaRPr/>
            </a:p>
          </p:txBody>
        </p:sp>
        <p:sp>
          <p:nvSpPr>
            <p:cNvPr id="40" name="object 40"/>
            <p:cNvSpPr/>
            <p:nvPr/>
          </p:nvSpPr>
          <p:spPr>
            <a:xfrm>
              <a:off x="9670058" y="1073523"/>
              <a:ext cx="320675" cy="283210"/>
            </a:xfrm>
            <a:custGeom>
              <a:avLst/>
              <a:gdLst/>
              <a:ahLst/>
              <a:cxnLst/>
              <a:rect l="l" t="t" r="r" b="b"/>
              <a:pathLst>
                <a:path w="320675" h="283209">
                  <a:moveTo>
                    <a:pt x="0" y="6286"/>
                  </a:moveTo>
                  <a:lnTo>
                    <a:pt x="320179" y="0"/>
                  </a:lnTo>
                  <a:lnTo>
                    <a:pt x="170040" y="282867"/>
                  </a:lnTo>
                  <a:lnTo>
                    <a:pt x="0" y="6286"/>
                  </a:lnTo>
                  <a:close/>
                </a:path>
              </a:pathLst>
            </a:custGeom>
            <a:ln w="12700">
              <a:solidFill>
                <a:srgbClr val="C00000"/>
              </a:solidFill>
            </a:ln>
          </p:spPr>
          <p:txBody>
            <a:bodyPr wrap="square" lIns="0" tIns="0" rIns="0" bIns="0" rtlCol="0"/>
            <a:lstStyle/>
            <a:p>
              <a:endParaRPr/>
            </a:p>
          </p:txBody>
        </p:sp>
        <p:sp>
          <p:nvSpPr>
            <p:cNvPr id="41" name="object 41"/>
            <p:cNvSpPr/>
            <p:nvPr/>
          </p:nvSpPr>
          <p:spPr>
            <a:xfrm>
              <a:off x="2693670" y="1949957"/>
              <a:ext cx="2180590" cy="0"/>
            </a:xfrm>
            <a:custGeom>
              <a:avLst/>
              <a:gdLst/>
              <a:ahLst/>
              <a:cxnLst/>
              <a:rect l="l" t="t" r="r" b="b"/>
              <a:pathLst>
                <a:path w="2180590">
                  <a:moveTo>
                    <a:pt x="0" y="0"/>
                  </a:moveTo>
                  <a:lnTo>
                    <a:pt x="2180590" y="0"/>
                  </a:lnTo>
                </a:path>
              </a:pathLst>
            </a:custGeom>
            <a:ln w="38100">
              <a:solidFill>
                <a:srgbClr val="000000"/>
              </a:solidFill>
            </a:ln>
          </p:spPr>
          <p:txBody>
            <a:bodyPr wrap="square" lIns="0" tIns="0" rIns="0" bIns="0" rtlCol="0"/>
            <a:lstStyle/>
            <a:p>
              <a:endParaRPr/>
            </a:p>
          </p:txBody>
        </p:sp>
        <p:sp>
          <p:nvSpPr>
            <p:cNvPr id="42" name="object 42"/>
            <p:cNvSpPr/>
            <p:nvPr/>
          </p:nvSpPr>
          <p:spPr>
            <a:xfrm>
              <a:off x="4855212" y="1892802"/>
              <a:ext cx="114300" cy="114300"/>
            </a:xfrm>
            <a:custGeom>
              <a:avLst/>
              <a:gdLst/>
              <a:ahLst/>
              <a:cxnLst/>
              <a:rect l="l" t="t" r="r" b="b"/>
              <a:pathLst>
                <a:path w="114300" h="114300">
                  <a:moveTo>
                    <a:pt x="0" y="0"/>
                  </a:moveTo>
                  <a:lnTo>
                    <a:pt x="0" y="114300"/>
                  </a:lnTo>
                  <a:lnTo>
                    <a:pt x="114300" y="57150"/>
                  </a:lnTo>
                  <a:lnTo>
                    <a:pt x="0" y="0"/>
                  </a:lnTo>
                  <a:close/>
                </a:path>
              </a:pathLst>
            </a:custGeom>
            <a:solidFill>
              <a:srgbClr val="000000"/>
            </a:solidFill>
          </p:spPr>
          <p:txBody>
            <a:bodyPr wrap="square" lIns="0" tIns="0" rIns="0" bIns="0" rtlCol="0"/>
            <a:lstStyle/>
            <a:p>
              <a:endParaRPr/>
            </a:p>
          </p:txBody>
        </p:sp>
      </p:grpSp>
      <p:pic>
        <p:nvPicPr>
          <p:cNvPr id="44" name="object 44"/>
          <p:cNvPicPr/>
          <p:nvPr/>
        </p:nvPicPr>
        <p:blipFill>
          <a:blip r:embed="rId11" cstate="print"/>
          <a:stretch>
            <a:fillRect/>
          </a:stretch>
        </p:blipFill>
        <p:spPr>
          <a:xfrm>
            <a:off x="6025896" y="3720084"/>
            <a:ext cx="2185415" cy="2906267"/>
          </a:xfrm>
          <a:prstGeom prst="rect">
            <a:avLst/>
          </a:prstGeom>
        </p:spPr>
      </p:pic>
      <p:sp>
        <p:nvSpPr>
          <p:cNvPr id="45" name="object 45"/>
          <p:cNvSpPr txBox="1"/>
          <p:nvPr/>
        </p:nvSpPr>
        <p:spPr>
          <a:xfrm>
            <a:off x="6342621" y="6603630"/>
            <a:ext cx="1567815" cy="239395"/>
          </a:xfrm>
          <a:prstGeom prst="rect">
            <a:avLst/>
          </a:prstGeom>
        </p:spPr>
        <p:txBody>
          <a:bodyPr vert="horz" wrap="square" lIns="0" tIns="12700" rIns="0" bIns="0" rtlCol="0">
            <a:spAutoFit/>
          </a:bodyPr>
          <a:lstStyle/>
          <a:p>
            <a:pPr marL="12700">
              <a:lnSpc>
                <a:spcPct val="100000"/>
              </a:lnSpc>
              <a:spcBef>
                <a:spcPts val="100"/>
              </a:spcBef>
            </a:pPr>
            <a:r>
              <a:rPr sz="1400" spc="30" dirty="0">
                <a:latin typeface="Meiryo UI"/>
                <a:cs typeface="Meiryo UI"/>
              </a:rPr>
              <a:t>米国 対日石油禁輸</a:t>
            </a:r>
            <a:endParaRPr sz="1400">
              <a:latin typeface="Meiryo UI"/>
              <a:cs typeface="Meiryo UI"/>
            </a:endParaRPr>
          </a:p>
        </p:txBody>
      </p:sp>
      <p:sp>
        <p:nvSpPr>
          <p:cNvPr id="46" name="object 46"/>
          <p:cNvSpPr txBox="1"/>
          <p:nvPr/>
        </p:nvSpPr>
        <p:spPr>
          <a:xfrm>
            <a:off x="8515113" y="2116943"/>
            <a:ext cx="2875280" cy="453390"/>
          </a:xfrm>
          <a:prstGeom prst="rect">
            <a:avLst/>
          </a:prstGeom>
        </p:spPr>
        <p:txBody>
          <a:bodyPr vert="horz" wrap="square" lIns="0" tIns="13335" rIns="0" bIns="0" rtlCol="0">
            <a:spAutoFit/>
          </a:bodyPr>
          <a:lstStyle/>
          <a:p>
            <a:pPr marL="279400" marR="5080" indent="-267335">
              <a:lnSpc>
                <a:spcPct val="100000"/>
              </a:lnSpc>
              <a:spcBef>
                <a:spcPts val="105"/>
              </a:spcBef>
            </a:pPr>
            <a:r>
              <a:rPr sz="1400" b="1" dirty="0">
                <a:latin typeface="UD デジタル 教科書体 NP-B"/>
                <a:cs typeface="UD デジタル 教科書体 NP-B"/>
              </a:rPr>
              <a:t>水素ガス⇒液体（</a:t>
            </a:r>
            <a:r>
              <a:rPr sz="1400" b="1" spc="-10" dirty="0">
                <a:latin typeface="UD デジタル 教科書体 NP-B"/>
                <a:cs typeface="UD デジタル 教科書体 NP-B"/>
              </a:rPr>
              <a:t>アンモニアなど</a:t>
            </a:r>
            <a:r>
              <a:rPr sz="1400" b="1" spc="-50" dirty="0">
                <a:latin typeface="UD デジタル 教科書体 NP-B"/>
                <a:cs typeface="UD デジタル 教科書体 NP-B"/>
              </a:rPr>
              <a:t>）</a:t>
            </a:r>
            <a:r>
              <a:rPr sz="1400" b="1" dirty="0">
                <a:latin typeface="UD デジタル 教科書体 NP-B"/>
                <a:cs typeface="UD デジタル 教科書体 NP-B"/>
              </a:rPr>
              <a:t>液体⇒固体（</a:t>
            </a:r>
            <a:r>
              <a:rPr sz="1400" b="1" spc="-5" dirty="0">
                <a:latin typeface="UD デジタル 教科書体 NP-B"/>
                <a:cs typeface="UD デジタル 教科書体 NP-B"/>
              </a:rPr>
              <a:t>水素吸蔵合金</a:t>
            </a:r>
            <a:r>
              <a:rPr sz="1400" b="1" spc="-50" dirty="0">
                <a:latin typeface="UD デジタル 教科書体 NP-B"/>
                <a:cs typeface="UD デジタル 教科書体 NP-B"/>
              </a:rPr>
              <a:t>）</a:t>
            </a:r>
            <a:endParaRPr sz="1400">
              <a:latin typeface="UD デジタル 教科書体 NP-B"/>
              <a:cs typeface="UD デジタル 教科書体 NP-B"/>
            </a:endParaRPr>
          </a:p>
        </p:txBody>
      </p:sp>
      <p:sp>
        <p:nvSpPr>
          <p:cNvPr id="47" name="テキスト ボックス 46">
            <a:extLst>
              <a:ext uri="{FF2B5EF4-FFF2-40B4-BE49-F238E27FC236}">
                <a16:creationId xmlns:a16="http://schemas.microsoft.com/office/drawing/2014/main" id="{8816D96F-E426-42E4-AF7D-C4D8FB72B8E3}"/>
              </a:ext>
            </a:extLst>
          </p:cNvPr>
          <p:cNvSpPr txBox="1"/>
          <p:nvPr/>
        </p:nvSpPr>
        <p:spPr>
          <a:xfrm>
            <a:off x="280235" y="3742944"/>
            <a:ext cx="1764574" cy="276999"/>
          </a:xfrm>
          <a:prstGeom prst="rect">
            <a:avLst/>
          </a:prstGeom>
          <a:noFill/>
        </p:spPr>
        <p:txBody>
          <a:bodyPr wrap="square" rtlCol="0">
            <a:spAutoFit/>
          </a:bodyPr>
          <a:lstStyle/>
          <a:p>
            <a:pPr algn="ctr"/>
            <a:r>
              <a:rPr kumimoji="1" lang="ja-JP" altLang="en-US" sz="1200" dirty="0">
                <a:solidFill>
                  <a:schemeClr val="bg1"/>
                </a:solidFill>
                <a:latin typeface="BIZ UDPゴシック" panose="020B0400000000000000" pitchFamily="50" charset="-128"/>
                <a:ea typeface="BIZ UDPゴシック" panose="020B0400000000000000" pitchFamily="50" charset="-128"/>
              </a:rPr>
              <a:t>英海軍大臣チャーチル</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テキスト ボックス 41">
            <a:extLst>
              <a:ext uri="{FF2B5EF4-FFF2-40B4-BE49-F238E27FC236}">
                <a16:creationId xmlns:a16="http://schemas.microsoft.com/office/drawing/2014/main" id="{D2959D5B-6CED-DA4C-3D47-C4EEFDA853AB}"/>
              </a:ext>
            </a:extLst>
          </p:cNvPr>
          <p:cNvSpPr txBox="1"/>
          <p:nvPr/>
        </p:nvSpPr>
        <p:spPr>
          <a:xfrm>
            <a:off x="9568433"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pic>
        <p:nvPicPr>
          <p:cNvPr id="49" name="Picture 2" descr="ユーラシア大陸｣の復活が世界を大きく変える | ブックス・レビュー | 東洋経済オンライン | 社会をよくする経済ニュース">
            <a:extLst>
              <a:ext uri="{FF2B5EF4-FFF2-40B4-BE49-F238E27FC236}">
                <a16:creationId xmlns:a16="http://schemas.microsoft.com/office/drawing/2014/main" id="{C48E5422-BD2A-4193-9D90-88017E0E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 y="420559"/>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06C47497-A3E7-4118-8D6A-234A384A9FF1}"/>
              </a:ext>
            </a:extLst>
          </p:cNvPr>
          <p:cNvSpPr/>
          <p:nvPr/>
        </p:nvSpPr>
        <p:spPr>
          <a:xfrm rot="20853892">
            <a:off x="3644907" y="1433268"/>
            <a:ext cx="5243700" cy="2628911"/>
          </a:xfrm>
          <a:custGeom>
            <a:avLst/>
            <a:gdLst>
              <a:gd name="connsiteX0" fmla="*/ 0 w 5243700"/>
              <a:gd name="connsiteY0" fmla="*/ 1314456 h 2628911"/>
              <a:gd name="connsiteX1" fmla="*/ 2621850 w 5243700"/>
              <a:gd name="connsiteY1" fmla="*/ 0 h 2628911"/>
              <a:gd name="connsiteX2" fmla="*/ 5243700 w 5243700"/>
              <a:gd name="connsiteY2" fmla="*/ 1314456 h 2628911"/>
              <a:gd name="connsiteX3" fmla="*/ 2621850 w 5243700"/>
              <a:gd name="connsiteY3" fmla="*/ 2628912 h 2628911"/>
              <a:gd name="connsiteX4" fmla="*/ 0 w 5243700"/>
              <a:gd name="connsiteY4" fmla="*/ 1314456 h 2628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3700" h="2628911" extrusionOk="0">
                <a:moveTo>
                  <a:pt x="0" y="1314456"/>
                </a:moveTo>
                <a:cubicBezTo>
                  <a:pt x="-50628" y="490005"/>
                  <a:pt x="1135361" y="41191"/>
                  <a:pt x="2621850" y="0"/>
                </a:cubicBezTo>
                <a:cubicBezTo>
                  <a:pt x="4198203" y="77268"/>
                  <a:pt x="5221133" y="545673"/>
                  <a:pt x="5243700" y="1314456"/>
                </a:cubicBezTo>
                <a:cubicBezTo>
                  <a:pt x="5035428" y="1996648"/>
                  <a:pt x="4078143" y="2562545"/>
                  <a:pt x="2621850" y="2628912"/>
                </a:cubicBezTo>
                <a:cubicBezTo>
                  <a:pt x="1085340" y="2506927"/>
                  <a:pt x="14030" y="2021202"/>
                  <a:pt x="0" y="1314456"/>
                </a:cubicBezTo>
                <a:close/>
              </a:path>
            </a:pathLst>
          </a:custGeom>
          <a:noFill/>
          <a:ln w="76200">
            <a:solidFill>
              <a:schemeClr val="bg2"/>
            </a:solidFill>
            <a:extLst>
              <a:ext uri="{C807C97D-BFC1-408E-A445-0C87EB9F89A2}">
                <ask:lineSketchStyleProps xmlns:ask="http://schemas.microsoft.com/office/drawing/2018/sketchyshapes" sd="4172447036">
                  <a:prstGeom prst="ellipse">
                    <a:avLst/>
                  </a:prstGeom>
                  <ask:type>
                    <ask:lineSketchScribble/>
                  </ask:type>
                </ask:lineSketchStyleProps>
              </a:ext>
            </a:extLst>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HG創英角ﾎﾟｯﾌﾟ体" panose="040B0A09000000000000" pitchFamily="49" charset="-128"/>
                <a:ea typeface="HG創英角ﾎﾟｯﾌﾟ体" panose="040B0A09000000000000" pitchFamily="49" charset="-128"/>
              </a:rPr>
              <a:t>ハートランド</a:t>
            </a:r>
          </a:p>
        </p:txBody>
      </p:sp>
      <p:sp>
        <p:nvSpPr>
          <p:cNvPr id="9" name="アーチ 8">
            <a:extLst>
              <a:ext uri="{FF2B5EF4-FFF2-40B4-BE49-F238E27FC236}">
                <a16:creationId xmlns:a16="http://schemas.microsoft.com/office/drawing/2014/main" id="{63C4E03F-2336-49F2-B683-642C5E83BB41}"/>
              </a:ext>
            </a:extLst>
          </p:cNvPr>
          <p:cNvSpPr/>
          <p:nvPr/>
        </p:nvSpPr>
        <p:spPr>
          <a:xfrm rot="11497163">
            <a:off x="1878835" y="917504"/>
            <a:ext cx="8242475" cy="5445011"/>
          </a:xfrm>
          <a:custGeom>
            <a:avLst/>
            <a:gdLst>
              <a:gd name="connsiteX0" fmla="*/ 135183 w 8242475"/>
              <a:gd name="connsiteY0" fmla="*/ 3414082 h 5445011"/>
              <a:gd name="connsiteX1" fmla="*/ 2323235 w 8242475"/>
              <a:gd name="connsiteY1" fmla="*/ 272761 h 5445011"/>
              <a:gd name="connsiteX2" fmla="*/ 5450670 w 8242475"/>
              <a:gd name="connsiteY2" fmla="*/ 145539 h 5445011"/>
              <a:gd name="connsiteX3" fmla="*/ 8241426 w 8242475"/>
              <a:gd name="connsiteY3" fmla="*/ 2783961 h 5445011"/>
              <a:gd name="connsiteX4" fmla="*/ 7836079 w 8242475"/>
              <a:gd name="connsiteY4" fmla="*/ 2777915 h 5445011"/>
              <a:gd name="connsiteX5" fmla="*/ 7396954 w 8242475"/>
              <a:gd name="connsiteY5" fmla="*/ 2771365 h 5445011"/>
              <a:gd name="connsiteX6" fmla="*/ 5050364 w 8242475"/>
              <a:gd name="connsiteY6" fmla="*/ 921491 h 5445011"/>
              <a:gd name="connsiteX7" fmla="*/ 2850645 w 8242475"/>
              <a:gd name="connsiteY7" fmla="*/ 991347 h 5445011"/>
              <a:gd name="connsiteX8" fmla="*/ 984962 w 8242475"/>
              <a:gd name="connsiteY8" fmla="*/ 3266647 h 5445011"/>
              <a:gd name="connsiteX9" fmla="*/ 585566 w 8242475"/>
              <a:gd name="connsiteY9" fmla="*/ 3335941 h 5445011"/>
              <a:gd name="connsiteX10" fmla="*/ 135183 w 8242475"/>
              <a:gd name="connsiteY10" fmla="*/ 3414082 h 5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42475" h="5445011" extrusionOk="0">
                <a:moveTo>
                  <a:pt x="135183" y="3414082"/>
                </a:moveTo>
                <a:cubicBezTo>
                  <a:pt x="-279194" y="2100449"/>
                  <a:pt x="868533" y="1181679"/>
                  <a:pt x="2323235" y="272761"/>
                </a:cubicBezTo>
                <a:cubicBezTo>
                  <a:pt x="3239274" y="-165837"/>
                  <a:pt x="4407235" y="-171883"/>
                  <a:pt x="5450670" y="145539"/>
                </a:cubicBezTo>
                <a:cubicBezTo>
                  <a:pt x="7235238" y="563755"/>
                  <a:pt x="7940884" y="1669547"/>
                  <a:pt x="8241426" y="2783961"/>
                </a:cubicBezTo>
                <a:cubicBezTo>
                  <a:pt x="8143844" y="2788840"/>
                  <a:pt x="7945298" y="2737044"/>
                  <a:pt x="7836079" y="2777915"/>
                </a:cubicBezTo>
                <a:cubicBezTo>
                  <a:pt x="7726860" y="2818786"/>
                  <a:pt x="7597325" y="2731154"/>
                  <a:pt x="7396954" y="2771365"/>
                </a:cubicBezTo>
                <a:cubicBezTo>
                  <a:pt x="7520819" y="2261712"/>
                  <a:pt x="6571776" y="1122091"/>
                  <a:pt x="5050364" y="921491"/>
                </a:cubicBezTo>
                <a:cubicBezTo>
                  <a:pt x="4227702" y="802899"/>
                  <a:pt x="3573141" y="852764"/>
                  <a:pt x="2850645" y="991347"/>
                </a:cubicBezTo>
                <a:cubicBezTo>
                  <a:pt x="1449716" y="1305181"/>
                  <a:pt x="423450" y="2314733"/>
                  <a:pt x="984962" y="3266647"/>
                </a:cubicBezTo>
                <a:cubicBezTo>
                  <a:pt x="816196" y="3296707"/>
                  <a:pt x="669788" y="3276249"/>
                  <a:pt x="585566" y="3335941"/>
                </a:cubicBezTo>
                <a:cubicBezTo>
                  <a:pt x="501344" y="3395633"/>
                  <a:pt x="319617" y="3367759"/>
                  <a:pt x="135183" y="3414082"/>
                </a:cubicBezTo>
                <a:close/>
              </a:path>
            </a:pathLst>
          </a:custGeom>
          <a:noFill/>
          <a:ln w="76200">
            <a:solidFill>
              <a:schemeClr val="accent2">
                <a:lumMod val="75000"/>
              </a:schemeClr>
            </a:solidFill>
            <a:extLst>
              <a:ext uri="{C807C97D-BFC1-408E-A445-0C87EB9F89A2}">
                <ask:lineSketchStyleProps xmlns:ask="http://schemas.microsoft.com/office/drawing/2018/sketchyshapes" sd="672174913">
                  <a:prstGeom prst="blockArc">
                    <a:avLst>
                      <a:gd name="adj1" fmla="val 10209433"/>
                      <a:gd name="adj2" fmla="val 51273"/>
                      <a:gd name="adj3" fmla="val 15508"/>
                    </a:avLst>
                  </a:prstGeom>
                  <ask:type>
                    <ask:lineSketchScribble/>
                  </ask:type>
                </ask:lineSketchStyleProps>
              </a:ext>
            </a:extLst>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C3A2A9D1-D924-4B4B-B264-F47C8E33AA26}"/>
              </a:ext>
            </a:extLst>
          </p:cNvPr>
          <p:cNvSpPr txBox="1"/>
          <p:nvPr/>
        </p:nvSpPr>
        <p:spPr>
          <a:xfrm>
            <a:off x="153466" y="5313751"/>
            <a:ext cx="2206070" cy="530736"/>
          </a:xfrm>
          <a:prstGeom prst="rect">
            <a:avLst/>
          </a:prstGeom>
          <a:noFill/>
        </p:spPr>
        <p:txBody>
          <a:bodyPr wrap="square" rtlCol="0">
            <a:spAutoFit/>
          </a:bodyPr>
          <a:lstStyle/>
          <a:p>
            <a:endParaRPr kumimoji="1" lang="ja-JP" altLang="en-US" dirty="0"/>
          </a:p>
        </p:txBody>
      </p:sp>
      <p:sp>
        <p:nvSpPr>
          <p:cNvPr id="12" name="テキスト ボックス 11">
            <a:extLst>
              <a:ext uri="{FF2B5EF4-FFF2-40B4-BE49-F238E27FC236}">
                <a16:creationId xmlns:a16="http://schemas.microsoft.com/office/drawing/2014/main" id="{E26BBACC-B741-493D-8825-2948CD2E76C2}"/>
              </a:ext>
            </a:extLst>
          </p:cNvPr>
          <p:cNvSpPr txBox="1"/>
          <p:nvPr/>
        </p:nvSpPr>
        <p:spPr>
          <a:xfrm>
            <a:off x="153466" y="5039474"/>
            <a:ext cx="2733086" cy="646331"/>
          </a:xfrm>
          <a:prstGeom prst="rect">
            <a:avLst/>
          </a:prstGeom>
          <a:noFill/>
        </p:spPr>
        <p:txBody>
          <a:bodyPr wrap="square" rtlCol="0">
            <a:spAutoFit/>
          </a:bodyPr>
          <a:lstStyle/>
          <a:p>
            <a:r>
              <a:rPr kumimoji="1" lang="ja-JP" altLang="en-US" sz="3600" dirty="0">
                <a:latin typeface="HG創英角ﾎﾟｯﾌﾟ体" panose="040B0A09000000000000" pitchFamily="49" charset="-128"/>
                <a:ea typeface="HG創英角ﾎﾟｯﾌﾟ体" panose="040B0A09000000000000" pitchFamily="49" charset="-128"/>
              </a:rPr>
              <a:t>リムランド</a:t>
            </a:r>
          </a:p>
        </p:txBody>
      </p:sp>
      <p:pic>
        <p:nvPicPr>
          <p:cNvPr id="3074" name="Picture 2">
            <a:extLst>
              <a:ext uri="{FF2B5EF4-FFF2-40B4-BE49-F238E27FC236}">
                <a16:creationId xmlns:a16="http://schemas.microsoft.com/office/drawing/2014/main" id="{2E160265-3338-4BF4-9233-0DFA0436E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8172" y="1824518"/>
            <a:ext cx="1680362" cy="2382103"/>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9E19082F-A49E-41C0-A6AC-F79F24631EB5}"/>
              </a:ext>
            </a:extLst>
          </p:cNvPr>
          <p:cNvSpPr txBox="1"/>
          <p:nvPr/>
        </p:nvSpPr>
        <p:spPr>
          <a:xfrm>
            <a:off x="8891450" y="756291"/>
            <a:ext cx="3069887" cy="754053"/>
          </a:xfrm>
          <a:prstGeom prst="rect">
            <a:avLst/>
          </a:prstGeom>
          <a:solidFill>
            <a:srgbClr val="C00000"/>
          </a:solidFill>
        </p:spPr>
        <p:txBody>
          <a:bodyPr wrap="square">
            <a:spAutoFit/>
          </a:bodyPr>
          <a:lstStyle/>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「東欧を支配する者はハートランドを制し、</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ハートランドを支配する者は世界島を制し、</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世界島を支配する者は世界を制する」</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（第</a:t>
            </a:r>
            <a:r>
              <a:rPr lang="en-US" altLang="ja-JP" sz="700" b="1" i="0" dirty="0">
                <a:solidFill>
                  <a:schemeClr val="bg1">
                    <a:lumMod val="95000"/>
                  </a:schemeClr>
                </a:solidFill>
                <a:effectLst/>
                <a:latin typeface="BIZ UDP明朝 Medium" panose="02020500000000000000" pitchFamily="18" charset="-128"/>
                <a:ea typeface="BIZ UDP明朝 Medium" panose="02020500000000000000" pitchFamily="18" charset="-128"/>
              </a:rPr>
              <a:t>6</a:t>
            </a: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章　諸国民の自由 ｐ</a:t>
            </a:r>
            <a:r>
              <a:rPr lang="en-US" altLang="ja-JP" sz="700" b="1" i="0" dirty="0">
                <a:solidFill>
                  <a:schemeClr val="bg1">
                    <a:lumMod val="95000"/>
                  </a:schemeClr>
                </a:solidFill>
                <a:effectLst/>
                <a:latin typeface="BIZ UDP明朝 Medium" panose="02020500000000000000" pitchFamily="18" charset="-128"/>
                <a:ea typeface="BIZ UDP明朝 Medium" panose="02020500000000000000" pitchFamily="18" charset="-128"/>
              </a:rPr>
              <a:t>177</a:t>
            </a: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a:t>
            </a:r>
            <a:endParaRPr lang="ja-JP" altLang="en-US" sz="1200" b="1" dirty="0">
              <a:solidFill>
                <a:schemeClr val="bg1">
                  <a:lumMod val="95000"/>
                </a:schemeClr>
              </a:solidFill>
              <a:latin typeface="BIZ UDP明朝 Medium" panose="02020500000000000000" pitchFamily="18" charset="-128"/>
              <a:ea typeface="BIZ UDP明朝 Medium" panose="02020500000000000000" pitchFamily="18" charset="-128"/>
            </a:endParaRPr>
          </a:p>
        </p:txBody>
      </p:sp>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地政学（地理政治学）：ハートランドとリムランド</a:t>
            </a:r>
          </a:p>
        </p:txBody>
      </p:sp>
      <p:pic>
        <p:nvPicPr>
          <p:cNvPr id="2050" name="Picture 2" descr="楽天ブックス: 米国を巡る地政学と戦略 - スパイクマンの勢力均衡論 - ニコラス・スパイクマン - 9784829508152 : 本">
            <a:extLst>
              <a:ext uri="{FF2B5EF4-FFF2-40B4-BE49-F238E27FC236}">
                <a16:creationId xmlns:a16="http://schemas.microsoft.com/office/drawing/2014/main" id="{593CE35D-C0F9-43DB-82FE-A81AE4B8B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1743" y="4416900"/>
            <a:ext cx="1636791" cy="232443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C348D4E6-4216-4428-A734-2FF41745FD85}"/>
              </a:ext>
            </a:extLst>
          </p:cNvPr>
          <p:cNvSpPr txBox="1"/>
          <p:nvPr/>
        </p:nvSpPr>
        <p:spPr>
          <a:xfrm>
            <a:off x="89704" y="5890308"/>
            <a:ext cx="3959781" cy="861774"/>
          </a:xfrm>
          <a:prstGeom prst="rect">
            <a:avLst/>
          </a:prstGeom>
          <a:noFill/>
        </p:spPr>
        <p:txBody>
          <a:bodyPr wrap="square" rtlCol="0">
            <a:spAutoFit/>
          </a:bodyPr>
          <a:lstStyle/>
          <a:p>
            <a:r>
              <a:rPr kumimoji="1" lang="ja-JP" altLang="en-US" sz="1600" dirty="0">
                <a:latin typeface="BIZ UDP明朝 Medium" panose="02020500000000000000" pitchFamily="18" charset="-128"/>
                <a:ea typeface="BIZ UDP明朝 Medium" panose="02020500000000000000" pitchFamily="18" charset="-128"/>
              </a:rPr>
              <a:t>大陸国家 </a:t>
            </a:r>
            <a:r>
              <a:rPr lang="en-US" altLang="ja-JP" sz="1600" dirty="0">
                <a:latin typeface="BIZ UDP明朝 Medium" panose="02020500000000000000" pitchFamily="18" charset="-128"/>
                <a:ea typeface="BIZ UDP明朝 Medium" panose="02020500000000000000" pitchFamily="18" charset="-128"/>
              </a:rPr>
              <a:t>vs </a:t>
            </a:r>
            <a:r>
              <a:rPr lang="ja-JP" altLang="en-US" sz="1600" dirty="0">
                <a:latin typeface="BIZ UDP明朝 Medium" panose="02020500000000000000" pitchFamily="18" charset="-128"/>
                <a:ea typeface="BIZ UDP明朝 Medium" panose="02020500000000000000" pitchFamily="18" charset="-128"/>
              </a:rPr>
              <a:t>海洋国家</a:t>
            </a:r>
            <a:endParaRPr lang="en-US" altLang="ja-JP" sz="1600" dirty="0">
              <a:latin typeface="BIZ UDP明朝 Medium" panose="02020500000000000000" pitchFamily="18" charset="-128"/>
              <a:ea typeface="BIZ UDP明朝 Medium" panose="02020500000000000000" pitchFamily="18" charset="-128"/>
            </a:endParaRPr>
          </a:p>
          <a:p>
            <a:r>
              <a:rPr kumimoji="1" lang="ja-JP" altLang="en-US" sz="1600" dirty="0">
                <a:latin typeface="BIZ UDP明朝 Medium" panose="02020500000000000000" pitchFamily="18" charset="-128"/>
                <a:ea typeface="BIZ UDP明朝 Medium" panose="02020500000000000000" pitchFamily="18" charset="-128"/>
              </a:rPr>
              <a:t>米国向きのリムランド間の同盟は認めない</a:t>
            </a:r>
            <a:endParaRPr kumimoji="1" lang="en-US" altLang="ja-JP" sz="1600" dirty="0">
              <a:latin typeface="BIZ UDP明朝 Medium" panose="02020500000000000000" pitchFamily="18" charset="-128"/>
              <a:ea typeface="BIZ UDP明朝 Medium" panose="02020500000000000000" pitchFamily="18" charset="-128"/>
            </a:endParaRPr>
          </a:p>
          <a:p>
            <a:r>
              <a:rPr kumimoji="1" lang="ja-JP" altLang="en-US" sz="1600" dirty="0">
                <a:latin typeface="BIZ UDP明朝 Medium" panose="02020500000000000000" pitchFamily="18" charset="-128"/>
                <a:ea typeface="BIZ UDP明朝 Medium" panose="02020500000000000000" pitchFamily="18" charset="-128"/>
              </a:rPr>
              <a:t>ハートランド勢力とリムランドの離間</a:t>
            </a:r>
          </a:p>
        </p:txBody>
      </p:sp>
    </p:spTree>
    <p:extLst>
      <p:ext uri="{BB962C8B-B14F-4D97-AF65-F5344CB8AC3E}">
        <p14:creationId xmlns:p14="http://schemas.microsoft.com/office/powerpoint/2010/main" val="482179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フローチャート: 判断 11">
            <a:extLst>
              <a:ext uri="{FF2B5EF4-FFF2-40B4-BE49-F238E27FC236}">
                <a16:creationId xmlns:a16="http://schemas.microsoft.com/office/drawing/2014/main" id="{EA016275-CB8A-4014-8973-5BBC37479E7D}"/>
              </a:ext>
            </a:extLst>
          </p:cNvPr>
          <p:cNvSpPr/>
          <p:nvPr/>
        </p:nvSpPr>
        <p:spPr>
          <a:xfrm>
            <a:off x="3098181" y="1109546"/>
            <a:ext cx="5995638" cy="3585118"/>
          </a:xfrm>
          <a:prstGeom prst="flowChartDecision">
            <a:avLst/>
          </a:prstGeom>
          <a:solidFill>
            <a:schemeClr val="tx2">
              <a:lumMod val="40000"/>
              <a:lumOff val="60000"/>
            </a:schemeClr>
          </a:solidFill>
          <a:ln>
            <a:solidFill>
              <a:schemeClr val="accent4">
                <a:lumMod val="50000"/>
              </a:schemeClr>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C00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ハートランド</a:t>
            </a:r>
            <a:endParaRPr lang="en-US" altLang="ja-JP" sz="2800" b="1" dirty="0">
              <a:solidFill>
                <a:srgbClr val="C00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a:p>
            <a:pPr algn="ctr"/>
            <a:r>
              <a:rPr kumimoji="1" lang="ja-JP" altLang="en-US" sz="2800" b="1" dirty="0">
                <a:solidFill>
                  <a:srgbClr val="C00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世界島</a:t>
            </a:r>
          </a:p>
        </p:txBody>
      </p:sp>
      <p:pic>
        <p:nvPicPr>
          <p:cNvPr id="15" name="Picture 2" descr="ロシア | 国の国旗">
            <a:extLst>
              <a:ext uri="{FF2B5EF4-FFF2-40B4-BE49-F238E27FC236}">
                <a16:creationId xmlns:a16="http://schemas.microsoft.com/office/drawing/2014/main" id="{23C4EE45-7667-4E04-A853-1AAC4DF20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979" y="1355339"/>
            <a:ext cx="1374040" cy="9160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科普】中国国旗演变史_哔哩哔哩_bilibili">
            <a:extLst>
              <a:ext uri="{FF2B5EF4-FFF2-40B4-BE49-F238E27FC236}">
                <a16:creationId xmlns:a16="http://schemas.microsoft.com/office/drawing/2014/main" id="{AE9A6A87-D3C5-47E3-8BE0-0F3E44313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351" y="2473080"/>
            <a:ext cx="1374040" cy="8580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無料イラスト インドの国旗">
            <a:extLst>
              <a:ext uri="{FF2B5EF4-FFF2-40B4-BE49-F238E27FC236}">
                <a16:creationId xmlns:a16="http://schemas.microsoft.com/office/drawing/2014/main" id="{79CE9B29-FD02-4464-B1E0-360BDB45D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980" y="3575822"/>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国旗 イラスト 無料｜イラン・イスラム共和国の国旗｜【公式】イラストダウンロード">
            <a:extLst>
              <a:ext uri="{FF2B5EF4-FFF2-40B4-BE49-F238E27FC236}">
                <a16:creationId xmlns:a16="http://schemas.microsoft.com/office/drawing/2014/main" id="{74A77949-C91E-4087-9D8A-F831FA03F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5769" y="3181409"/>
            <a:ext cx="1374040" cy="9189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トルコ | 地図に使えるフリー素材.jp">
            <a:extLst>
              <a:ext uri="{FF2B5EF4-FFF2-40B4-BE49-F238E27FC236}">
                <a16:creationId xmlns:a16="http://schemas.microsoft.com/office/drawing/2014/main" id="{7E050D60-BBA0-4F0A-922A-CD758EB27B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5769" y="1986078"/>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インドネシア | 国の国旗">
            <a:extLst>
              <a:ext uri="{FF2B5EF4-FFF2-40B4-BE49-F238E27FC236}">
                <a16:creationId xmlns:a16="http://schemas.microsoft.com/office/drawing/2014/main" id="{353B8F1F-6A6E-4F33-BB95-AEB22AA7F4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1214" y="4001569"/>
            <a:ext cx="1374040" cy="9160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 name="Picture 16" descr="南アフリカ | 地図に使えるフリー素材.jp">
            <a:extLst>
              <a:ext uri="{FF2B5EF4-FFF2-40B4-BE49-F238E27FC236}">
                <a16:creationId xmlns:a16="http://schemas.microsoft.com/office/drawing/2014/main" id="{3C33F86B-B4E8-446A-9997-54A8C1FAAC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202" y="5610874"/>
            <a:ext cx="1374041" cy="9160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メキシコの国旗 - 世界の国旗">
            <a:extLst>
              <a:ext uri="{FF2B5EF4-FFF2-40B4-BE49-F238E27FC236}">
                <a16:creationId xmlns:a16="http://schemas.microsoft.com/office/drawing/2014/main" id="{9CA4965C-DC99-4B6B-9F24-5B4D843766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75717" y="1420769"/>
            <a:ext cx="1374040" cy="78516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国旗 フリーイラスト - 無料の印刷用ぬりえ">
            <a:extLst>
              <a:ext uri="{FF2B5EF4-FFF2-40B4-BE49-F238E27FC236}">
                <a16:creationId xmlns:a16="http://schemas.microsoft.com/office/drawing/2014/main" id="{130BAE5F-E7FA-4C4E-8D93-D353653319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92853" y="5581163"/>
            <a:ext cx="1374040" cy="9178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6" descr="エジプトの国旗 🇪🇬 - 世界の国旗">
            <a:extLst>
              <a:ext uri="{FF2B5EF4-FFF2-40B4-BE49-F238E27FC236}">
                <a16:creationId xmlns:a16="http://schemas.microsoft.com/office/drawing/2014/main" id="{9BF86F46-61E4-415F-A691-1A1554976F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203" y="3973794"/>
            <a:ext cx="1374041" cy="91602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ED75BF0A-E4DC-468B-A919-6430569FB6DC}"/>
              </a:ext>
            </a:extLst>
          </p:cNvPr>
          <p:cNvGrpSpPr/>
          <p:nvPr/>
        </p:nvGrpSpPr>
        <p:grpSpPr>
          <a:xfrm>
            <a:off x="411147" y="727356"/>
            <a:ext cx="1374041" cy="1137211"/>
            <a:chOff x="799816" y="2207250"/>
            <a:chExt cx="1374041" cy="1137211"/>
          </a:xfrm>
        </p:grpSpPr>
        <p:pic>
          <p:nvPicPr>
            <p:cNvPr id="10" name="Picture 12" descr="イスラエル国の国旗 | SOF">
              <a:extLst>
                <a:ext uri="{FF2B5EF4-FFF2-40B4-BE49-F238E27FC236}">
                  <a16:creationId xmlns:a16="http://schemas.microsoft.com/office/drawing/2014/main" id="{45970255-31AC-4238-BC66-3307080080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816" y="2347267"/>
              <a:ext cx="1374041" cy="997194"/>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E9F6211E-07E5-4A1B-8188-40E719AB6CAB}"/>
                </a:ext>
              </a:extLst>
            </p:cNvPr>
            <p:cNvSpPr txBox="1"/>
            <p:nvPr/>
          </p:nvSpPr>
          <p:spPr>
            <a:xfrm>
              <a:off x="990604" y="2207250"/>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イスラエル</a:t>
              </a:r>
            </a:p>
          </p:txBody>
        </p:sp>
      </p:grpSp>
      <p:sp>
        <p:nvSpPr>
          <p:cNvPr id="26" name="テキスト ボックス 25">
            <a:extLst>
              <a:ext uri="{FF2B5EF4-FFF2-40B4-BE49-F238E27FC236}">
                <a16:creationId xmlns:a16="http://schemas.microsoft.com/office/drawing/2014/main" id="{E535566A-5FFF-47E2-ABD6-6C399C7F096F}"/>
              </a:ext>
            </a:extLst>
          </p:cNvPr>
          <p:cNvSpPr txBox="1"/>
          <p:nvPr/>
        </p:nvSpPr>
        <p:spPr>
          <a:xfrm>
            <a:off x="3813715" y="1735400"/>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トルコ</a:t>
            </a:r>
          </a:p>
        </p:txBody>
      </p:sp>
      <p:sp>
        <p:nvSpPr>
          <p:cNvPr id="27" name="テキスト ボックス 26">
            <a:extLst>
              <a:ext uri="{FF2B5EF4-FFF2-40B4-BE49-F238E27FC236}">
                <a16:creationId xmlns:a16="http://schemas.microsoft.com/office/drawing/2014/main" id="{FB5DA20B-B660-4488-9830-073B28012B92}"/>
              </a:ext>
            </a:extLst>
          </p:cNvPr>
          <p:cNvSpPr txBox="1"/>
          <p:nvPr/>
        </p:nvSpPr>
        <p:spPr>
          <a:xfrm>
            <a:off x="1866571" y="2143852"/>
            <a:ext cx="142364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サウジアラビア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8" name="テキスト ボックス 27">
            <a:extLst>
              <a:ext uri="{FF2B5EF4-FFF2-40B4-BE49-F238E27FC236}">
                <a16:creationId xmlns:a16="http://schemas.microsoft.com/office/drawing/2014/main" id="{D5E52138-F445-4AE0-B167-71B8100667C6}"/>
              </a:ext>
            </a:extLst>
          </p:cNvPr>
          <p:cNvSpPr txBox="1"/>
          <p:nvPr/>
        </p:nvSpPr>
        <p:spPr>
          <a:xfrm>
            <a:off x="865741" y="3723907"/>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エジプト</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472BEAF5-0DE8-483E-87F7-F19D9880451E}"/>
              </a:ext>
            </a:extLst>
          </p:cNvPr>
          <p:cNvSpPr txBox="1"/>
          <p:nvPr/>
        </p:nvSpPr>
        <p:spPr>
          <a:xfrm>
            <a:off x="888369" y="5355676"/>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南アフリカ</a:t>
            </a:r>
          </a:p>
        </p:txBody>
      </p:sp>
      <p:sp>
        <p:nvSpPr>
          <p:cNvPr id="30" name="テキスト ボックス 29">
            <a:extLst>
              <a:ext uri="{FF2B5EF4-FFF2-40B4-BE49-F238E27FC236}">
                <a16:creationId xmlns:a16="http://schemas.microsoft.com/office/drawing/2014/main" id="{A87A0858-FA0D-4B50-AAFB-713CA8C2E2E0}"/>
              </a:ext>
            </a:extLst>
          </p:cNvPr>
          <p:cNvSpPr txBox="1"/>
          <p:nvPr/>
        </p:nvSpPr>
        <p:spPr>
          <a:xfrm>
            <a:off x="5573125" y="3342312"/>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31" name="テキスト ボックス 30">
            <a:extLst>
              <a:ext uri="{FF2B5EF4-FFF2-40B4-BE49-F238E27FC236}">
                <a16:creationId xmlns:a16="http://schemas.microsoft.com/office/drawing/2014/main" id="{96AB8431-FF87-4244-B785-C0249EA999A6}"/>
              </a:ext>
            </a:extLst>
          </p:cNvPr>
          <p:cNvSpPr txBox="1"/>
          <p:nvPr/>
        </p:nvSpPr>
        <p:spPr>
          <a:xfrm>
            <a:off x="7997286" y="3745641"/>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インドネシア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32" name="テキスト ボックス 31">
            <a:extLst>
              <a:ext uri="{FF2B5EF4-FFF2-40B4-BE49-F238E27FC236}">
                <a16:creationId xmlns:a16="http://schemas.microsoft.com/office/drawing/2014/main" id="{0443DC6F-65F9-41DE-A3F3-58B9D726977B}"/>
              </a:ext>
            </a:extLst>
          </p:cNvPr>
          <p:cNvSpPr txBox="1"/>
          <p:nvPr/>
        </p:nvSpPr>
        <p:spPr>
          <a:xfrm>
            <a:off x="6983741" y="2819886"/>
            <a:ext cx="671599"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33" name="テキスト ボックス 32">
            <a:extLst>
              <a:ext uri="{FF2B5EF4-FFF2-40B4-BE49-F238E27FC236}">
                <a16:creationId xmlns:a16="http://schemas.microsoft.com/office/drawing/2014/main" id="{33A83580-0A4A-4E6B-94D2-4AA52495627A}"/>
              </a:ext>
            </a:extLst>
          </p:cNvPr>
          <p:cNvSpPr txBox="1"/>
          <p:nvPr/>
        </p:nvSpPr>
        <p:spPr>
          <a:xfrm>
            <a:off x="10366507" y="1143770"/>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メキシコ</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34" name="テキスト ボックス 33">
            <a:extLst>
              <a:ext uri="{FF2B5EF4-FFF2-40B4-BE49-F238E27FC236}">
                <a16:creationId xmlns:a16="http://schemas.microsoft.com/office/drawing/2014/main" id="{F0F1DF87-DBB2-45DE-AB84-20758DE975A3}"/>
              </a:ext>
            </a:extLst>
          </p:cNvPr>
          <p:cNvSpPr txBox="1"/>
          <p:nvPr/>
        </p:nvSpPr>
        <p:spPr>
          <a:xfrm>
            <a:off x="10326587" y="5327797"/>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ブラジル</a:t>
            </a:r>
          </a:p>
        </p:txBody>
      </p:sp>
      <p:sp>
        <p:nvSpPr>
          <p:cNvPr id="35" name="テキスト ボックス 34">
            <a:extLst>
              <a:ext uri="{FF2B5EF4-FFF2-40B4-BE49-F238E27FC236}">
                <a16:creationId xmlns:a16="http://schemas.microsoft.com/office/drawing/2014/main" id="{438162A6-2764-4471-8DD3-A951EE1748F7}"/>
              </a:ext>
            </a:extLst>
          </p:cNvPr>
          <p:cNvSpPr txBox="1"/>
          <p:nvPr/>
        </p:nvSpPr>
        <p:spPr>
          <a:xfrm>
            <a:off x="5632614" y="2233442"/>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ロシア</a:t>
            </a:r>
          </a:p>
        </p:txBody>
      </p:sp>
      <p:sp>
        <p:nvSpPr>
          <p:cNvPr id="36" name="四角形: 角を丸くする 35">
            <a:extLst>
              <a:ext uri="{FF2B5EF4-FFF2-40B4-BE49-F238E27FC236}">
                <a16:creationId xmlns:a16="http://schemas.microsoft.com/office/drawing/2014/main" id="{1B518604-3C0E-4D86-8BC2-A1CFADC8591A}"/>
              </a:ext>
            </a:extLst>
          </p:cNvPr>
          <p:cNvSpPr/>
          <p:nvPr/>
        </p:nvSpPr>
        <p:spPr>
          <a:xfrm>
            <a:off x="489397" y="3680643"/>
            <a:ext cx="1745854" cy="3026816"/>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286F7DFF-C75C-498A-A81B-3C2C23503ABF}"/>
              </a:ext>
            </a:extLst>
          </p:cNvPr>
          <p:cNvSpPr/>
          <p:nvPr/>
        </p:nvSpPr>
        <p:spPr>
          <a:xfrm>
            <a:off x="9957220" y="1054957"/>
            <a:ext cx="1823633" cy="1418123"/>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986331C7-9766-4385-A6A6-F72E5ABF5E73}"/>
              </a:ext>
            </a:extLst>
          </p:cNvPr>
          <p:cNvSpPr/>
          <p:nvPr/>
        </p:nvSpPr>
        <p:spPr>
          <a:xfrm>
            <a:off x="8344756" y="5325306"/>
            <a:ext cx="3436097" cy="1333429"/>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ローチャート: 照合 38">
            <a:extLst>
              <a:ext uri="{FF2B5EF4-FFF2-40B4-BE49-F238E27FC236}">
                <a16:creationId xmlns:a16="http://schemas.microsoft.com/office/drawing/2014/main" id="{60B11942-0238-4254-B7DC-9DF12ABC6F69}"/>
              </a:ext>
            </a:extLst>
          </p:cNvPr>
          <p:cNvSpPr/>
          <p:nvPr/>
        </p:nvSpPr>
        <p:spPr>
          <a:xfrm>
            <a:off x="10098655" y="2459301"/>
            <a:ext cx="1576671" cy="2866005"/>
          </a:xfrm>
          <a:prstGeom prst="flowChartCollate">
            <a:avLst/>
          </a:prstGeom>
          <a:noFill/>
          <a:ln w="31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0" name="Picture 28" descr="無料イラスト サウジアラビアの国旗">
            <a:extLst>
              <a:ext uri="{FF2B5EF4-FFF2-40B4-BE49-F238E27FC236}">
                <a16:creationId xmlns:a16="http://schemas.microsoft.com/office/drawing/2014/main" id="{645AA8DE-DE79-49E2-A197-EC94B05FC3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17407" y="2375598"/>
            <a:ext cx="1372805" cy="915203"/>
          </a:xfrm>
          <a:prstGeom prst="rect">
            <a:avLst/>
          </a:prstGeom>
          <a:noFill/>
          <a:extLst>
            <a:ext uri="{909E8E84-426E-40DD-AFC4-6F175D3DCCD1}">
              <a14:hiddenFill xmlns:a14="http://schemas.microsoft.com/office/drawing/2010/main">
                <a:solidFill>
                  <a:srgbClr val="FFFFFF"/>
                </a:solidFill>
              </a14:hiddenFill>
            </a:ext>
          </a:extLst>
        </p:spPr>
      </p:pic>
      <p:sp>
        <p:nvSpPr>
          <p:cNvPr id="41" name="テキスト ボックス 40">
            <a:extLst>
              <a:ext uri="{FF2B5EF4-FFF2-40B4-BE49-F238E27FC236}">
                <a16:creationId xmlns:a16="http://schemas.microsoft.com/office/drawing/2014/main" id="{E7471D96-9E49-4ECB-8736-54DFE82CBB04}"/>
              </a:ext>
            </a:extLst>
          </p:cNvPr>
          <p:cNvSpPr txBox="1"/>
          <p:nvPr/>
        </p:nvSpPr>
        <p:spPr>
          <a:xfrm>
            <a:off x="3598123" y="4086270"/>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イラン</a:t>
            </a:r>
          </a:p>
        </p:txBody>
      </p:sp>
      <p:pic>
        <p:nvPicPr>
          <p:cNvPr id="42" name="Picture 30" descr="ベネズエラの国旗">
            <a:extLst>
              <a:ext uri="{FF2B5EF4-FFF2-40B4-BE49-F238E27FC236}">
                <a16:creationId xmlns:a16="http://schemas.microsoft.com/office/drawing/2014/main" id="{438C9ECA-B14C-4AB7-9A09-EBFBC5F89A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87639" y="3461431"/>
            <a:ext cx="1373438" cy="915202"/>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A516AB81-342A-46A4-9955-F07C3D82DA73}"/>
              </a:ext>
            </a:extLst>
          </p:cNvPr>
          <p:cNvSpPr txBox="1"/>
          <p:nvPr/>
        </p:nvSpPr>
        <p:spPr>
          <a:xfrm>
            <a:off x="9397408" y="3850429"/>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ベネゼエラ</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4" name="テキスト ボックス 43">
            <a:extLst>
              <a:ext uri="{FF2B5EF4-FFF2-40B4-BE49-F238E27FC236}">
                <a16:creationId xmlns:a16="http://schemas.microsoft.com/office/drawing/2014/main" id="{0FFFCC4F-FCB9-46AD-B0D3-468E7A34BBC8}"/>
              </a:ext>
            </a:extLst>
          </p:cNvPr>
          <p:cNvSpPr txBox="1"/>
          <p:nvPr/>
        </p:nvSpPr>
        <p:spPr>
          <a:xfrm rot="20783052">
            <a:off x="226121" y="1822715"/>
            <a:ext cx="3363848"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グレートゲームの終わり</a:t>
            </a:r>
            <a:endParaRPr kumimoji="1" lang="ja-JP" altLang="en-US" sz="24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45" name="テキスト ボックス 44">
            <a:extLst>
              <a:ext uri="{FF2B5EF4-FFF2-40B4-BE49-F238E27FC236}">
                <a16:creationId xmlns:a16="http://schemas.microsoft.com/office/drawing/2014/main" id="{756F32D3-4BA8-40B7-838C-AF868FC0CB01}"/>
              </a:ext>
            </a:extLst>
          </p:cNvPr>
          <p:cNvSpPr txBox="1"/>
          <p:nvPr/>
        </p:nvSpPr>
        <p:spPr>
          <a:xfrm>
            <a:off x="585980" y="5012472"/>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アフリカ</a:t>
            </a:r>
          </a:p>
        </p:txBody>
      </p:sp>
      <p:sp>
        <p:nvSpPr>
          <p:cNvPr id="46" name="テキスト ボックス 45">
            <a:extLst>
              <a:ext uri="{FF2B5EF4-FFF2-40B4-BE49-F238E27FC236}">
                <a16:creationId xmlns:a16="http://schemas.microsoft.com/office/drawing/2014/main" id="{1ECA7DE8-90A6-4A12-B882-DDADC6225006}"/>
              </a:ext>
            </a:extLst>
          </p:cNvPr>
          <p:cNvSpPr txBox="1"/>
          <p:nvPr/>
        </p:nvSpPr>
        <p:spPr>
          <a:xfrm>
            <a:off x="10048027"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sp>
        <p:nvSpPr>
          <p:cNvPr id="47" name="テキスト ボックス 46">
            <a:extLst>
              <a:ext uri="{FF2B5EF4-FFF2-40B4-BE49-F238E27FC236}">
                <a16:creationId xmlns:a16="http://schemas.microsoft.com/office/drawing/2014/main" id="{B45AFAE4-799D-40B7-9DD5-34746E815EAE}"/>
              </a:ext>
            </a:extLst>
          </p:cNvPr>
          <p:cNvSpPr txBox="1"/>
          <p:nvPr/>
        </p:nvSpPr>
        <p:spPr>
          <a:xfrm>
            <a:off x="10121400" y="3171984"/>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中米</a:t>
            </a:r>
          </a:p>
        </p:txBody>
      </p:sp>
      <p:sp>
        <p:nvSpPr>
          <p:cNvPr id="48" name="テキスト ボックス 47">
            <a:extLst>
              <a:ext uri="{FF2B5EF4-FFF2-40B4-BE49-F238E27FC236}">
                <a16:creationId xmlns:a16="http://schemas.microsoft.com/office/drawing/2014/main" id="{287ADAED-503C-435F-9DF6-3CD7790DBC36}"/>
              </a:ext>
            </a:extLst>
          </p:cNvPr>
          <p:cNvSpPr txBox="1"/>
          <p:nvPr/>
        </p:nvSpPr>
        <p:spPr>
          <a:xfrm>
            <a:off x="10105084" y="5026666"/>
            <a:ext cx="1549578" cy="338554"/>
          </a:xfrm>
          <a:prstGeom prst="rect">
            <a:avLst/>
          </a:prstGeom>
          <a:noFill/>
        </p:spPr>
        <p:txBody>
          <a:bodyPr wrap="square" rtlCol="0">
            <a:spAutoFit/>
          </a:bodyPr>
          <a:lstStyle/>
          <a:p>
            <a:pPr algn="ctr"/>
            <a:r>
              <a:rPr lang="ja-JP" altLang="en-US" sz="1600" dirty="0">
                <a:latin typeface="UD デジタル 教科書体 NK-B" panose="02020700000000000000" pitchFamily="18" charset="-128"/>
                <a:ea typeface="UD デジタル 教科書体 NK-B" panose="02020700000000000000" pitchFamily="18" charset="-128"/>
              </a:rPr>
              <a:t>南</a:t>
            </a:r>
            <a:r>
              <a:rPr kumimoji="1" lang="ja-JP" altLang="en-US" sz="1600" dirty="0">
                <a:latin typeface="UD デジタル 教科書体 NK-B" panose="02020700000000000000" pitchFamily="18" charset="-128"/>
                <a:ea typeface="UD デジタル 教科書体 NK-B" panose="02020700000000000000" pitchFamily="18" charset="-128"/>
              </a:rPr>
              <a:t>米</a:t>
            </a:r>
          </a:p>
        </p:txBody>
      </p:sp>
      <p:sp>
        <p:nvSpPr>
          <p:cNvPr id="49" name="テキスト ボックス 48">
            <a:extLst>
              <a:ext uri="{FF2B5EF4-FFF2-40B4-BE49-F238E27FC236}">
                <a16:creationId xmlns:a16="http://schemas.microsoft.com/office/drawing/2014/main" id="{B99CE928-D7DC-4522-BC8B-571AF3FE62E9}"/>
              </a:ext>
            </a:extLst>
          </p:cNvPr>
          <p:cNvSpPr txBox="1"/>
          <p:nvPr/>
        </p:nvSpPr>
        <p:spPr>
          <a:xfrm>
            <a:off x="1891988" y="3290888"/>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「金」取引基盤整備</a:t>
            </a:r>
          </a:p>
        </p:txBody>
      </p:sp>
      <p:sp>
        <p:nvSpPr>
          <p:cNvPr id="50" name="テキスト ボックス 49">
            <a:extLst>
              <a:ext uri="{FF2B5EF4-FFF2-40B4-BE49-F238E27FC236}">
                <a16:creationId xmlns:a16="http://schemas.microsoft.com/office/drawing/2014/main" id="{F714C9D8-F23C-4227-AECA-B20256DFD22D}"/>
              </a:ext>
            </a:extLst>
          </p:cNvPr>
          <p:cNvSpPr txBox="1"/>
          <p:nvPr/>
        </p:nvSpPr>
        <p:spPr>
          <a:xfrm>
            <a:off x="7460776" y="2068387"/>
            <a:ext cx="1423641" cy="461665"/>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中国版</a:t>
            </a:r>
            <a:r>
              <a:rPr lang="en-US" altLang="ja-JP" sz="1200" dirty="0">
                <a:latin typeface="BIZ UDP明朝 Medium" panose="02020500000000000000" pitchFamily="18" charset="-128"/>
                <a:ea typeface="BIZ UDP明朝 Medium" panose="02020500000000000000" pitchFamily="18" charset="-128"/>
              </a:rPr>
              <a:t>GPS</a:t>
            </a:r>
            <a:r>
              <a:rPr lang="ja-JP" altLang="en-US" sz="1200" dirty="0">
                <a:latin typeface="BIZ UDP明朝 Medium" panose="02020500000000000000" pitchFamily="18" charset="-128"/>
                <a:ea typeface="BIZ UDP明朝 Medium" panose="02020500000000000000" pitchFamily="18" charset="-128"/>
              </a:rPr>
              <a:t>北斗</a:t>
            </a:r>
            <a:endParaRPr lang="en-US" altLang="ja-JP" sz="1200" dirty="0">
              <a:latin typeface="BIZ UDP明朝 Medium" panose="02020500000000000000" pitchFamily="18" charset="-128"/>
              <a:ea typeface="BIZ UDP明朝 Medium" panose="02020500000000000000" pitchFamily="18" charset="-128"/>
            </a:endParaRPr>
          </a:p>
          <a:p>
            <a:pPr algn="ctr"/>
            <a:r>
              <a:rPr lang="ja-JP" altLang="en-US" sz="1200" dirty="0">
                <a:latin typeface="BIZ UDP明朝 Medium" panose="02020500000000000000" pitchFamily="18" charset="-128"/>
                <a:ea typeface="BIZ UDP明朝 Medium" panose="02020500000000000000" pitchFamily="18" charset="-128"/>
              </a:rPr>
              <a:t>デジタル人民元</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51" name="テキスト ボックス 50">
            <a:extLst>
              <a:ext uri="{FF2B5EF4-FFF2-40B4-BE49-F238E27FC236}">
                <a16:creationId xmlns:a16="http://schemas.microsoft.com/office/drawing/2014/main" id="{223D8C32-CF0A-46A3-A2DA-4241787FE18F}"/>
              </a:ext>
            </a:extLst>
          </p:cNvPr>
          <p:cNvSpPr txBox="1"/>
          <p:nvPr/>
        </p:nvSpPr>
        <p:spPr>
          <a:xfrm>
            <a:off x="7215482" y="3273361"/>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52" name="テキスト ボックス 51">
            <a:extLst>
              <a:ext uri="{FF2B5EF4-FFF2-40B4-BE49-F238E27FC236}">
                <a16:creationId xmlns:a16="http://schemas.microsoft.com/office/drawing/2014/main" id="{EE3DAAEF-5E55-40BA-A626-86E429448A91}"/>
              </a:ext>
            </a:extLst>
          </p:cNvPr>
          <p:cNvSpPr txBox="1"/>
          <p:nvPr/>
        </p:nvSpPr>
        <p:spPr>
          <a:xfrm>
            <a:off x="5355661" y="1078340"/>
            <a:ext cx="1423641"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GLONASS</a:t>
            </a:r>
            <a:endParaRPr kumimoji="1" lang="ja-JP" altLang="en-US" sz="1200" dirty="0">
              <a:latin typeface="BIZ UDP明朝 Medium" panose="02020500000000000000" pitchFamily="18" charset="-128"/>
              <a:ea typeface="BIZ UDP明朝 Medium" panose="02020500000000000000" pitchFamily="18" charset="-128"/>
            </a:endParaRPr>
          </a:p>
        </p:txBody>
      </p:sp>
      <p:cxnSp>
        <p:nvCxnSpPr>
          <p:cNvPr id="53" name="コネクタ: カギ線 52">
            <a:extLst>
              <a:ext uri="{FF2B5EF4-FFF2-40B4-BE49-F238E27FC236}">
                <a16:creationId xmlns:a16="http://schemas.microsoft.com/office/drawing/2014/main" id="{45CA3C39-677C-4DC2-AF18-F96FADDD2BD7}"/>
              </a:ext>
            </a:extLst>
          </p:cNvPr>
          <p:cNvCxnSpPr>
            <a:stCxn id="52" idx="0"/>
            <a:endCxn id="50" idx="0"/>
          </p:cNvCxnSpPr>
          <p:nvPr/>
        </p:nvCxnSpPr>
        <p:spPr>
          <a:xfrm rot="16200000" flipH="1">
            <a:off x="6625015" y="520806"/>
            <a:ext cx="990047" cy="2105115"/>
          </a:xfrm>
          <a:prstGeom prst="bentConnector3">
            <a:avLst>
              <a:gd name="adj1" fmla="val -23090"/>
            </a:avLst>
          </a:prstGeom>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C642C374-CC86-49BA-9ABC-6A56E340C35A}"/>
              </a:ext>
            </a:extLst>
          </p:cNvPr>
          <p:cNvSpPr txBox="1"/>
          <p:nvPr/>
        </p:nvSpPr>
        <p:spPr>
          <a:xfrm>
            <a:off x="3651421" y="2828491"/>
            <a:ext cx="1187597"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NATO</a:t>
            </a:r>
            <a:r>
              <a:rPr lang="ja-JP" altLang="en-US" sz="1200" dirty="0">
                <a:latin typeface="BIZ UDP明朝 Medium" panose="02020500000000000000" pitchFamily="18" charset="-128"/>
                <a:ea typeface="BIZ UDP明朝 Medium" panose="02020500000000000000" pitchFamily="18" charset="-128"/>
              </a:rPr>
              <a:t>加盟国</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55" name="テキスト ボックス 54">
            <a:extLst>
              <a:ext uri="{FF2B5EF4-FFF2-40B4-BE49-F238E27FC236}">
                <a16:creationId xmlns:a16="http://schemas.microsoft.com/office/drawing/2014/main" id="{C259A3D6-869C-4CF8-8A21-711E0EEDBC54}"/>
              </a:ext>
            </a:extLst>
          </p:cNvPr>
          <p:cNvSpPr txBox="1"/>
          <p:nvPr/>
        </p:nvSpPr>
        <p:spPr>
          <a:xfrm>
            <a:off x="6625617" y="3883311"/>
            <a:ext cx="992459"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QUAD</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56" name="テキスト ボックス 55">
            <a:extLst>
              <a:ext uri="{FF2B5EF4-FFF2-40B4-BE49-F238E27FC236}">
                <a16:creationId xmlns:a16="http://schemas.microsoft.com/office/drawing/2014/main" id="{B1EB21EF-EFAC-4ECF-823B-0FF4DCEFBEDC}"/>
              </a:ext>
            </a:extLst>
          </p:cNvPr>
          <p:cNvSpPr txBox="1"/>
          <p:nvPr/>
        </p:nvSpPr>
        <p:spPr>
          <a:xfrm>
            <a:off x="5221834" y="4653745"/>
            <a:ext cx="1863076"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ルピー国際決済システム</a:t>
            </a:r>
          </a:p>
        </p:txBody>
      </p:sp>
      <p:sp>
        <p:nvSpPr>
          <p:cNvPr id="57" name="テキスト ボックス 56">
            <a:extLst>
              <a:ext uri="{FF2B5EF4-FFF2-40B4-BE49-F238E27FC236}">
                <a16:creationId xmlns:a16="http://schemas.microsoft.com/office/drawing/2014/main" id="{D7A269E2-92A3-43F8-A7F8-C43A3A221689}"/>
              </a:ext>
            </a:extLst>
          </p:cNvPr>
          <p:cNvSpPr txBox="1"/>
          <p:nvPr/>
        </p:nvSpPr>
        <p:spPr>
          <a:xfrm>
            <a:off x="3342185" y="5260923"/>
            <a:ext cx="3436097" cy="954107"/>
          </a:xfrm>
          <a:prstGeom prst="rect">
            <a:avLst/>
          </a:prstGeom>
          <a:solidFill>
            <a:srgbClr val="7030A0"/>
          </a:solidFill>
          <a:effectLst>
            <a:glow rad="228600">
              <a:schemeClr val="accent5">
                <a:satMod val="175000"/>
                <a:alpha val="40000"/>
              </a:schemeClr>
            </a:glow>
          </a:effectLst>
        </p:spPr>
        <p:txBody>
          <a:bodyPr wrap="square" rtlCol="0">
            <a:spAutoFit/>
          </a:bodyPr>
          <a:lstStyle/>
          <a:p>
            <a:pPr algn="ctr"/>
            <a:r>
              <a:rPr kumimoji="1" lang="en-US" altLang="ja-JP" sz="24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BRICS</a:t>
            </a:r>
            <a:r>
              <a:rPr kumimoji="1" lang="ja-JP" altLang="en-US" sz="24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＋の共通通貨</a:t>
            </a:r>
            <a:endParaRPr kumimoji="1" lang="en-US" altLang="ja-JP" sz="24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endParaRPr>
          </a:p>
          <a:p>
            <a:pPr algn="ctr"/>
            <a:r>
              <a:rPr kumimoji="1" lang="ja-JP" altLang="en-US" sz="32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a:t>
            </a:r>
            <a:r>
              <a:rPr kumimoji="1" lang="en-US" altLang="ja-JP" sz="32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R5</a:t>
            </a:r>
            <a:r>
              <a:rPr kumimoji="1" lang="ja-JP" altLang="en-US" sz="32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a:t>
            </a:r>
          </a:p>
        </p:txBody>
      </p:sp>
      <p:sp>
        <p:nvSpPr>
          <p:cNvPr id="58" name="テキスト ボックス 57">
            <a:extLst>
              <a:ext uri="{FF2B5EF4-FFF2-40B4-BE49-F238E27FC236}">
                <a16:creationId xmlns:a16="http://schemas.microsoft.com/office/drawing/2014/main" id="{42D21EE3-0575-41A4-9AD8-446ED8DA2BC7}"/>
              </a:ext>
            </a:extLst>
          </p:cNvPr>
          <p:cNvSpPr txBox="1"/>
          <p:nvPr/>
        </p:nvSpPr>
        <p:spPr>
          <a:xfrm>
            <a:off x="2423337" y="6351997"/>
            <a:ext cx="5637163" cy="276999"/>
          </a:xfrm>
          <a:prstGeom prst="rect">
            <a:avLst/>
          </a:prstGeom>
          <a:noFill/>
        </p:spPr>
        <p:txBody>
          <a:bodyPr wrap="square">
            <a:spAutoFit/>
          </a:bodyPr>
          <a:lstStyle/>
          <a:p>
            <a:pPr algn="ctr"/>
            <a:r>
              <a:rPr lang="ja-JP" altLang="en-US" sz="1200" b="0" i="0" dirty="0">
                <a:solidFill>
                  <a:srgbClr val="222222"/>
                </a:solidFill>
                <a:effectLst/>
                <a:latin typeface="BIZ UDPゴシック" panose="020B0400000000000000" pitchFamily="50" charset="-128"/>
                <a:ea typeface="BIZ UDPゴシック" panose="020B0400000000000000" pitchFamily="50" charset="-128"/>
              </a:rPr>
              <a:t>①レアル、②ルーブル、③ルピー、④ランド、⑤人民元（</a:t>
            </a:r>
            <a:r>
              <a:rPr lang="en-US" altLang="ja-JP" sz="1200" dirty="0">
                <a:solidFill>
                  <a:srgbClr val="333333"/>
                </a:solidFill>
                <a:latin typeface="BIZ UDPゴシック" panose="020B0400000000000000" pitchFamily="50" charset="-128"/>
                <a:ea typeface="BIZ UDPゴシック" panose="020B0400000000000000" pitchFamily="50" charset="-128"/>
              </a:rPr>
              <a:t> RMB</a:t>
            </a:r>
            <a:r>
              <a:rPr lang="ja-JP" altLang="en-US" sz="1200" dirty="0">
                <a:solidFill>
                  <a:srgbClr val="333333"/>
                </a:solidFill>
                <a:latin typeface="BIZ UDPゴシック" panose="020B0400000000000000" pitchFamily="50" charset="-128"/>
                <a:ea typeface="BIZ UDPゴシック" panose="020B0400000000000000" pitchFamily="50" charset="-128"/>
              </a:rPr>
              <a:t>：</a:t>
            </a:r>
            <a:r>
              <a:rPr lang="en-US" altLang="ja-JP" sz="1200" b="1" dirty="0" err="1">
                <a:solidFill>
                  <a:srgbClr val="C00000"/>
                </a:solidFill>
                <a:latin typeface="BIZ UDPゴシック" panose="020B0400000000000000" pitchFamily="50" charset="-128"/>
                <a:ea typeface="BIZ UDPゴシック" panose="020B0400000000000000" pitchFamily="50" charset="-128"/>
              </a:rPr>
              <a:t>R</a:t>
            </a:r>
            <a:r>
              <a:rPr lang="en-US" altLang="ja-JP" sz="1200" b="0" i="0" dirty="0" err="1">
                <a:solidFill>
                  <a:srgbClr val="333333"/>
                </a:solidFill>
                <a:effectLst/>
                <a:latin typeface="BIZ UDPゴシック" panose="020B0400000000000000" pitchFamily="50" charset="-128"/>
                <a:ea typeface="BIZ UDPゴシック" panose="020B0400000000000000" pitchFamily="50" charset="-128"/>
              </a:rPr>
              <a:t>en</a:t>
            </a:r>
            <a:r>
              <a:rPr lang="en-US" altLang="ja-JP" sz="1200" b="1" i="0" dirty="0" err="1">
                <a:solidFill>
                  <a:srgbClr val="C00000"/>
                </a:solidFill>
                <a:effectLst/>
                <a:latin typeface="BIZ UDPゴシック" panose="020B0400000000000000" pitchFamily="50" charset="-128"/>
                <a:ea typeface="BIZ UDPゴシック" panose="020B0400000000000000" pitchFamily="50" charset="-128"/>
              </a:rPr>
              <a:t>M</a:t>
            </a:r>
            <a:r>
              <a:rPr lang="en-US" altLang="ja-JP" sz="1200" b="0" i="0" dirty="0" err="1">
                <a:solidFill>
                  <a:srgbClr val="333333"/>
                </a:solidFill>
                <a:effectLst/>
                <a:latin typeface="BIZ UDPゴシック" panose="020B0400000000000000" pitchFamily="50" charset="-128"/>
                <a:ea typeface="BIZ UDPゴシック" panose="020B0400000000000000" pitchFamily="50" charset="-128"/>
              </a:rPr>
              <a:t>in</a:t>
            </a:r>
            <a:r>
              <a:rPr lang="en-US" altLang="ja-JP" sz="1200" b="1" i="0" dirty="0" err="1">
                <a:solidFill>
                  <a:srgbClr val="C00000"/>
                </a:solidFill>
                <a:effectLst/>
                <a:latin typeface="BIZ UDPゴシック" panose="020B0400000000000000" pitchFamily="50" charset="-128"/>
                <a:ea typeface="BIZ UDPゴシック" panose="020B0400000000000000" pitchFamily="50" charset="-128"/>
              </a:rPr>
              <a:t>B</a:t>
            </a:r>
            <a:r>
              <a:rPr lang="en-US" altLang="ja-JP" sz="1200" b="0" i="0" dirty="0" err="1">
                <a:solidFill>
                  <a:srgbClr val="333333"/>
                </a:solidFill>
                <a:effectLst/>
                <a:latin typeface="BIZ UDPゴシック" panose="020B0400000000000000" pitchFamily="50" charset="-128"/>
                <a:ea typeface="BIZ UDPゴシック" panose="020B0400000000000000" pitchFamily="50" charset="-128"/>
              </a:rPr>
              <a:t>i</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a:t>
            </a:r>
            <a:endParaRPr lang="ja-JP" altLang="en-US" sz="1200" dirty="0">
              <a:latin typeface="BIZ UDPゴシック" panose="020B0400000000000000" pitchFamily="50" charset="-128"/>
              <a:ea typeface="BIZ UDPゴシック" panose="020B0400000000000000" pitchFamily="50" charset="-128"/>
            </a:endParaRPr>
          </a:p>
        </p:txBody>
      </p:sp>
      <p:sp>
        <p:nvSpPr>
          <p:cNvPr id="59" name="テキスト ボックス 58">
            <a:extLst>
              <a:ext uri="{FF2B5EF4-FFF2-40B4-BE49-F238E27FC236}">
                <a16:creationId xmlns:a16="http://schemas.microsoft.com/office/drawing/2014/main" id="{D69CABCD-C3FF-43FC-9C66-0CF4BEA2D36F}"/>
              </a:ext>
            </a:extLst>
          </p:cNvPr>
          <p:cNvSpPr txBox="1"/>
          <p:nvPr/>
        </p:nvSpPr>
        <p:spPr>
          <a:xfrm>
            <a:off x="0" y="113874"/>
            <a:ext cx="12191999" cy="461665"/>
          </a:xfrm>
          <a:prstGeom prst="rect">
            <a:avLst/>
          </a:prstGeom>
          <a:noFill/>
        </p:spPr>
        <p:txBody>
          <a:bodyPr wrap="square" rtlCol="0">
            <a:spAutoFit/>
          </a:bodyPr>
          <a:lstStyle/>
          <a:p>
            <a:pPr algn="ctr"/>
            <a:r>
              <a:rPr lang="en-US" altLang="ja-JP" sz="2400" dirty="0">
                <a:latin typeface="BIZ UDPゴシック" panose="020B0400000000000000" pitchFamily="50" charset="-128"/>
                <a:ea typeface="BIZ UDPゴシック" panose="020B0400000000000000" pitchFamily="50" charset="-128"/>
              </a:rPr>
              <a:t>BRICS</a:t>
            </a:r>
            <a:r>
              <a:rPr lang="ja-JP" altLang="en-US" sz="2400" dirty="0">
                <a:latin typeface="BIZ UDPゴシック" panose="020B0400000000000000" pitchFamily="50" charset="-128"/>
                <a:ea typeface="BIZ UDPゴシック" panose="020B0400000000000000" pitchFamily="50" charset="-128"/>
              </a:rPr>
              <a:t>という名の新枢軸：経済ブロック</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60" name="Picture 2" descr="すべての画像">
            <a:extLst>
              <a:ext uri="{FF2B5EF4-FFF2-40B4-BE49-F238E27FC236}">
                <a16:creationId xmlns:a16="http://schemas.microsoft.com/office/drawing/2014/main" id="{E19CDF94-ECAD-4610-B1D8-F7F2BDAA3A9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62106" y="5574923"/>
            <a:ext cx="1415204" cy="993653"/>
          </a:xfrm>
          <a:prstGeom prst="rect">
            <a:avLst/>
          </a:prstGeom>
          <a:noFill/>
          <a:extLst>
            <a:ext uri="{909E8E84-426E-40DD-AFC4-6F175D3DCCD1}">
              <a14:hiddenFill xmlns:a14="http://schemas.microsoft.com/office/drawing/2010/main">
                <a:solidFill>
                  <a:srgbClr val="FFFFFF"/>
                </a:solidFill>
              </a14:hiddenFill>
            </a:ext>
          </a:extLst>
        </p:spPr>
      </p:pic>
      <p:sp>
        <p:nvSpPr>
          <p:cNvPr id="61" name="テキスト ボックス 60">
            <a:extLst>
              <a:ext uri="{FF2B5EF4-FFF2-40B4-BE49-F238E27FC236}">
                <a16:creationId xmlns:a16="http://schemas.microsoft.com/office/drawing/2014/main" id="{5415210A-220E-4E00-BC35-F7284B5BE54E}"/>
              </a:ext>
            </a:extLst>
          </p:cNvPr>
          <p:cNvSpPr txBox="1"/>
          <p:nvPr/>
        </p:nvSpPr>
        <p:spPr>
          <a:xfrm>
            <a:off x="8707168" y="5386826"/>
            <a:ext cx="112507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アルゼンチン</a:t>
            </a:r>
          </a:p>
        </p:txBody>
      </p:sp>
      <p:sp>
        <p:nvSpPr>
          <p:cNvPr id="62" name="テキスト ボックス 61">
            <a:extLst>
              <a:ext uri="{FF2B5EF4-FFF2-40B4-BE49-F238E27FC236}">
                <a16:creationId xmlns:a16="http://schemas.microsoft.com/office/drawing/2014/main" id="{8364ABEC-5EB2-4AD3-9C4E-FD726B5487C8}"/>
              </a:ext>
            </a:extLst>
          </p:cNvPr>
          <p:cNvSpPr txBox="1"/>
          <p:nvPr/>
        </p:nvSpPr>
        <p:spPr>
          <a:xfrm>
            <a:off x="9415693" y="6628996"/>
            <a:ext cx="1554319"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南米共通通貨</a:t>
            </a:r>
            <a:r>
              <a:rPr kumimoji="1" lang="en-US" altLang="ja-JP" sz="1100" dirty="0">
                <a:latin typeface="BIZ UDPゴシック" panose="020B0400000000000000" pitchFamily="50" charset="-128"/>
                <a:ea typeface="BIZ UDPゴシック" panose="020B0400000000000000" pitchFamily="50" charset="-128"/>
              </a:rPr>
              <a:t>Sur</a:t>
            </a:r>
            <a:endParaRPr kumimoji="1"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2423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テキスト ボックス 41">
            <a:extLst>
              <a:ext uri="{FF2B5EF4-FFF2-40B4-BE49-F238E27FC236}">
                <a16:creationId xmlns:a16="http://schemas.microsoft.com/office/drawing/2014/main" id="{D2959D5B-6CED-DA4C-3D47-C4EEFDA853AB}"/>
              </a:ext>
            </a:extLst>
          </p:cNvPr>
          <p:cNvSpPr txBox="1"/>
          <p:nvPr/>
        </p:nvSpPr>
        <p:spPr>
          <a:xfrm>
            <a:off x="9568433"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pic>
        <p:nvPicPr>
          <p:cNvPr id="49" name="Picture 2" descr="ユーラシア大陸｣の復活が世界を大きく変える | ブックス・レビュー | 東洋経済オンライン | 社会をよくする経済ニュース">
            <a:extLst>
              <a:ext uri="{FF2B5EF4-FFF2-40B4-BE49-F238E27FC236}">
                <a16:creationId xmlns:a16="http://schemas.microsoft.com/office/drawing/2014/main" id="{C48E5422-BD2A-4193-9D90-88017E0E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 y="420559"/>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06C47497-A3E7-4118-8D6A-234A384A9FF1}"/>
              </a:ext>
            </a:extLst>
          </p:cNvPr>
          <p:cNvSpPr/>
          <p:nvPr/>
        </p:nvSpPr>
        <p:spPr>
          <a:xfrm>
            <a:off x="2886552" y="1105843"/>
            <a:ext cx="5996191" cy="5331598"/>
          </a:xfrm>
          <a:custGeom>
            <a:avLst/>
            <a:gdLst>
              <a:gd name="connsiteX0" fmla="*/ 0 w 5996191"/>
              <a:gd name="connsiteY0" fmla="*/ 2665799 h 5331598"/>
              <a:gd name="connsiteX1" fmla="*/ 2998096 w 5996191"/>
              <a:gd name="connsiteY1" fmla="*/ 0 h 5331598"/>
              <a:gd name="connsiteX2" fmla="*/ 5996192 w 5996191"/>
              <a:gd name="connsiteY2" fmla="*/ 2665799 h 5331598"/>
              <a:gd name="connsiteX3" fmla="*/ 2998096 w 5996191"/>
              <a:gd name="connsiteY3" fmla="*/ 5331598 h 5331598"/>
              <a:gd name="connsiteX4" fmla="*/ 0 w 5996191"/>
              <a:gd name="connsiteY4" fmla="*/ 2665799 h 533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6191" h="5331598" extrusionOk="0">
                <a:moveTo>
                  <a:pt x="0" y="2665799"/>
                </a:moveTo>
                <a:cubicBezTo>
                  <a:pt x="-174455" y="854117"/>
                  <a:pt x="1133756" y="223223"/>
                  <a:pt x="2998096" y="0"/>
                </a:cubicBezTo>
                <a:cubicBezTo>
                  <a:pt x="4849821" y="117952"/>
                  <a:pt x="5932449" y="1072545"/>
                  <a:pt x="5996192" y="2665799"/>
                </a:cubicBezTo>
                <a:cubicBezTo>
                  <a:pt x="5538795" y="4041971"/>
                  <a:pt x="4667667" y="5221318"/>
                  <a:pt x="2998096" y="5331598"/>
                </a:cubicBezTo>
                <a:cubicBezTo>
                  <a:pt x="1179503" y="5107218"/>
                  <a:pt x="232761" y="3819411"/>
                  <a:pt x="0" y="2665799"/>
                </a:cubicBezTo>
                <a:close/>
              </a:path>
            </a:pathLst>
          </a:custGeom>
          <a:noFill/>
          <a:ln w="76200">
            <a:solidFill>
              <a:schemeClr val="bg2"/>
            </a:solidFill>
            <a:extLst>
              <a:ext uri="{C807C97D-BFC1-408E-A445-0C87EB9F89A2}">
                <ask:lineSketchStyleProps xmlns:ask="http://schemas.microsoft.com/office/drawing/2018/sketchyshapes" sd="4172447036">
                  <a:prstGeom prst="ellipse">
                    <a:avLst/>
                  </a:prstGeom>
                  <ask:type>
                    <ask:lineSketchScribble/>
                  </ask:type>
                </ask:lineSketchStyleProps>
              </a:ext>
            </a:extLst>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solidFill>
                  <a:srgbClr val="C00000"/>
                </a:solidFill>
                <a:latin typeface="HG創英角ﾎﾟｯﾌﾟ体" panose="040B0A09000000000000" pitchFamily="49" charset="-128"/>
                <a:ea typeface="HG創英角ﾎﾟｯﾌﾟ体" panose="040B0A09000000000000" pitchFamily="49" charset="-128"/>
              </a:rPr>
              <a:t>ハートランド</a:t>
            </a:r>
          </a:p>
        </p:txBody>
      </p:sp>
      <p:sp>
        <p:nvSpPr>
          <p:cNvPr id="11" name="テキスト ボックス 10">
            <a:extLst>
              <a:ext uri="{FF2B5EF4-FFF2-40B4-BE49-F238E27FC236}">
                <a16:creationId xmlns:a16="http://schemas.microsoft.com/office/drawing/2014/main" id="{C3A2A9D1-D924-4B4B-B264-F47C8E33AA26}"/>
              </a:ext>
            </a:extLst>
          </p:cNvPr>
          <p:cNvSpPr txBox="1"/>
          <p:nvPr/>
        </p:nvSpPr>
        <p:spPr>
          <a:xfrm>
            <a:off x="153466" y="5313751"/>
            <a:ext cx="2206070" cy="530736"/>
          </a:xfrm>
          <a:prstGeom prst="rect">
            <a:avLst/>
          </a:prstGeom>
          <a:noFill/>
        </p:spPr>
        <p:txBody>
          <a:bodyPr wrap="square" rtlCol="0">
            <a:spAutoFit/>
          </a:bodyPr>
          <a:lstStyle/>
          <a:p>
            <a:endParaRPr kumimoji="1" lang="ja-JP" altLang="en-US" dirty="0"/>
          </a:p>
        </p:txBody>
      </p:sp>
      <p:sp>
        <p:nvSpPr>
          <p:cNvPr id="12" name="テキスト ボックス 11">
            <a:extLst>
              <a:ext uri="{FF2B5EF4-FFF2-40B4-BE49-F238E27FC236}">
                <a16:creationId xmlns:a16="http://schemas.microsoft.com/office/drawing/2014/main" id="{E26BBACC-B741-493D-8825-2948CD2E76C2}"/>
              </a:ext>
            </a:extLst>
          </p:cNvPr>
          <p:cNvSpPr txBox="1"/>
          <p:nvPr/>
        </p:nvSpPr>
        <p:spPr>
          <a:xfrm rot="1399639">
            <a:off x="231844" y="5059625"/>
            <a:ext cx="3521551" cy="1200329"/>
          </a:xfrm>
          <a:prstGeom prst="rect">
            <a:avLst/>
          </a:prstGeom>
          <a:noFill/>
        </p:spPr>
        <p:txBody>
          <a:bodyPr wrap="square" rtlCol="0">
            <a:spAutoFit/>
          </a:bodyPr>
          <a:lstStyle/>
          <a:p>
            <a:r>
              <a:rPr kumimoji="1" lang="ja-JP" altLang="en-US" sz="3600" dirty="0">
                <a:latin typeface="HG創英角ﾎﾟｯﾌﾟ体" panose="040B0A09000000000000" pitchFamily="49" charset="-128"/>
                <a:ea typeface="HG創英角ﾎﾟｯﾌﾟ体" panose="040B0A09000000000000" pitchFamily="49" charset="-128"/>
              </a:rPr>
              <a:t>リムランドは？</a:t>
            </a:r>
            <a:endParaRPr kumimoji="1" lang="en-US" altLang="ja-JP" sz="3600" dirty="0">
              <a:latin typeface="HG創英角ﾎﾟｯﾌﾟ体" panose="040B0A09000000000000" pitchFamily="49" charset="-128"/>
              <a:ea typeface="HG創英角ﾎﾟｯﾌﾟ体" panose="040B0A09000000000000" pitchFamily="49" charset="-128"/>
            </a:endParaRPr>
          </a:p>
          <a:p>
            <a:pPr algn="ctr"/>
            <a:r>
              <a:rPr lang="ja-JP" altLang="en-US" sz="3600" dirty="0">
                <a:latin typeface="HG創英角ﾎﾟｯﾌﾟ体" panose="040B0A09000000000000" pitchFamily="49" charset="-128"/>
                <a:ea typeface="HG創英角ﾎﾟｯﾌﾟ体" panose="040B0A09000000000000" pitchFamily="49" charset="-128"/>
              </a:rPr>
              <a:t>消滅</a:t>
            </a:r>
            <a:r>
              <a:rPr lang="en-US" altLang="ja-JP" sz="3600" dirty="0">
                <a:latin typeface="HG創英角ﾎﾟｯﾌﾟ体" panose="040B0A09000000000000" pitchFamily="49" charset="-128"/>
                <a:ea typeface="HG創英角ﾎﾟｯﾌﾟ体" panose="040B0A09000000000000" pitchFamily="49" charset="-128"/>
              </a:rPr>
              <a:t>…</a:t>
            </a:r>
            <a:endParaRPr kumimoji="1" lang="ja-JP" altLang="en-US" sz="3600" dirty="0">
              <a:latin typeface="HG創英角ﾎﾟｯﾌﾟ体" panose="040B0A09000000000000" pitchFamily="49" charset="-128"/>
              <a:ea typeface="HG創英角ﾎﾟｯﾌﾟ体" panose="040B0A09000000000000" pitchFamily="49" charset="-128"/>
            </a:endParaRPr>
          </a:p>
        </p:txBody>
      </p:sp>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消えるリムランド～グレートゲームの終わり</a:t>
            </a:r>
          </a:p>
        </p:txBody>
      </p:sp>
      <p:sp>
        <p:nvSpPr>
          <p:cNvPr id="3" name="テキスト ボックス 2">
            <a:extLst>
              <a:ext uri="{FF2B5EF4-FFF2-40B4-BE49-F238E27FC236}">
                <a16:creationId xmlns:a16="http://schemas.microsoft.com/office/drawing/2014/main" id="{5D5B5739-01EA-4612-B97A-11ECA12031B7}"/>
              </a:ext>
            </a:extLst>
          </p:cNvPr>
          <p:cNvSpPr txBox="1"/>
          <p:nvPr/>
        </p:nvSpPr>
        <p:spPr>
          <a:xfrm>
            <a:off x="5350996" y="2260542"/>
            <a:ext cx="2169477" cy="369332"/>
          </a:xfrm>
          <a:prstGeom prst="rect">
            <a:avLst/>
          </a:prstGeom>
          <a:noFill/>
        </p:spPr>
        <p:txBody>
          <a:bodyPr wrap="square" rtlCol="0">
            <a:spAutoFit/>
          </a:bodyPr>
          <a:lstStyle/>
          <a:p>
            <a:r>
              <a:rPr kumimoji="1" lang="ja-JP" altLang="en-US" dirty="0">
                <a:solidFill>
                  <a:srgbClr val="C00000"/>
                </a:solidFill>
                <a:latin typeface="BIZ UDPゴシック" panose="020B0400000000000000" pitchFamily="50" charset="-128"/>
                <a:ea typeface="BIZ UDPゴシック" panose="020B0400000000000000" pitchFamily="50" charset="-128"/>
              </a:rPr>
              <a:t>ウラジーミルの栄光</a:t>
            </a:r>
          </a:p>
        </p:txBody>
      </p:sp>
      <p:sp>
        <p:nvSpPr>
          <p:cNvPr id="9" name="テキスト ボックス 8">
            <a:extLst>
              <a:ext uri="{FF2B5EF4-FFF2-40B4-BE49-F238E27FC236}">
                <a16:creationId xmlns:a16="http://schemas.microsoft.com/office/drawing/2014/main" id="{DA363AAD-BA2C-4978-8FC4-B7287A810333}"/>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843413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テキスト ボックス 58">
            <a:extLst>
              <a:ext uri="{FF2B5EF4-FFF2-40B4-BE49-F238E27FC236}">
                <a16:creationId xmlns:a16="http://schemas.microsoft.com/office/drawing/2014/main" id="{D69CABCD-C3FF-43FC-9C66-0CF4BEA2D36F}"/>
              </a:ext>
            </a:extLst>
          </p:cNvPr>
          <p:cNvSpPr txBox="1"/>
          <p:nvPr/>
        </p:nvSpPr>
        <p:spPr>
          <a:xfrm>
            <a:off x="0" y="188522"/>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両軸戦略</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3" name="楕円 2">
            <a:extLst>
              <a:ext uri="{FF2B5EF4-FFF2-40B4-BE49-F238E27FC236}">
                <a16:creationId xmlns:a16="http://schemas.microsoft.com/office/drawing/2014/main" id="{2F82045A-C20B-496F-9FD0-835395184918}"/>
              </a:ext>
            </a:extLst>
          </p:cNvPr>
          <p:cNvSpPr/>
          <p:nvPr/>
        </p:nvSpPr>
        <p:spPr>
          <a:xfrm>
            <a:off x="438539" y="1875454"/>
            <a:ext cx="2603241" cy="16701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latin typeface="BIZ UDPゴシック" panose="020B0400000000000000" pitchFamily="50" charset="-128"/>
                <a:ea typeface="BIZ UDPゴシック" panose="020B0400000000000000" pitchFamily="50" charset="-128"/>
              </a:rPr>
              <a:t>徳川幕府</a:t>
            </a:r>
          </a:p>
        </p:txBody>
      </p:sp>
      <p:sp>
        <p:nvSpPr>
          <p:cNvPr id="63" name="楕円 62">
            <a:extLst>
              <a:ext uri="{FF2B5EF4-FFF2-40B4-BE49-F238E27FC236}">
                <a16:creationId xmlns:a16="http://schemas.microsoft.com/office/drawing/2014/main" id="{F64D52C8-E3B2-4998-BAC5-F223B88E2F15}"/>
              </a:ext>
            </a:extLst>
          </p:cNvPr>
          <p:cNvSpPr/>
          <p:nvPr/>
        </p:nvSpPr>
        <p:spPr>
          <a:xfrm>
            <a:off x="3256384" y="1875454"/>
            <a:ext cx="2603241" cy="167017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latin typeface="BIZ UDPゴシック" panose="020B0400000000000000" pitchFamily="50" charset="-128"/>
                <a:ea typeface="BIZ UDPゴシック" panose="020B0400000000000000" pitchFamily="50" charset="-128"/>
              </a:rPr>
              <a:t>薩長土肥</a:t>
            </a:r>
          </a:p>
        </p:txBody>
      </p:sp>
      <p:sp>
        <p:nvSpPr>
          <p:cNvPr id="4" name="月 3">
            <a:extLst>
              <a:ext uri="{FF2B5EF4-FFF2-40B4-BE49-F238E27FC236}">
                <a16:creationId xmlns:a16="http://schemas.microsoft.com/office/drawing/2014/main" id="{3F3F451B-B42B-4B59-9CF0-A3023DA5F758}"/>
              </a:ext>
            </a:extLst>
          </p:cNvPr>
          <p:cNvSpPr/>
          <p:nvPr/>
        </p:nvSpPr>
        <p:spPr>
          <a:xfrm rot="16200000">
            <a:off x="1912775" y="3312366"/>
            <a:ext cx="2472613" cy="2939143"/>
          </a:xfrm>
          <a:prstGeom prst="moon">
            <a:avLst>
              <a:gd name="adj" fmla="val 22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01BD3B2A-5D41-42A1-9413-54C78C15AC06}"/>
              </a:ext>
            </a:extLst>
          </p:cNvPr>
          <p:cNvSpPr/>
          <p:nvPr/>
        </p:nvSpPr>
        <p:spPr>
          <a:xfrm>
            <a:off x="6391469" y="1885491"/>
            <a:ext cx="2603241" cy="1670179"/>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latin typeface="BIZ UDPゴシック" panose="020B0400000000000000" pitchFamily="50" charset="-128"/>
                <a:ea typeface="BIZ UDPゴシック" panose="020B0400000000000000" pitchFamily="50" charset="-128"/>
              </a:rPr>
              <a:t>G7</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65" name="楕円 64">
            <a:extLst>
              <a:ext uri="{FF2B5EF4-FFF2-40B4-BE49-F238E27FC236}">
                <a16:creationId xmlns:a16="http://schemas.microsoft.com/office/drawing/2014/main" id="{D5B5C497-3037-4D07-9EA6-62B6D7EE9B86}"/>
              </a:ext>
            </a:extLst>
          </p:cNvPr>
          <p:cNvSpPr/>
          <p:nvPr/>
        </p:nvSpPr>
        <p:spPr>
          <a:xfrm>
            <a:off x="9209314" y="1885491"/>
            <a:ext cx="2603241" cy="167017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latin typeface="BIZ UDPゴシック" panose="020B0400000000000000" pitchFamily="50" charset="-128"/>
                <a:ea typeface="BIZ UDPゴシック" panose="020B0400000000000000" pitchFamily="50" charset="-128"/>
              </a:rPr>
              <a:t>BRICS</a:t>
            </a:r>
            <a:r>
              <a:rPr kumimoji="1" lang="ja-JP" altLang="en-US" sz="3200" b="1" dirty="0">
                <a:latin typeface="BIZ UDPゴシック" panose="020B0400000000000000" pitchFamily="50" charset="-128"/>
                <a:ea typeface="BIZ UDPゴシック" panose="020B0400000000000000" pitchFamily="50" charset="-128"/>
              </a:rPr>
              <a:t>＋</a:t>
            </a:r>
          </a:p>
        </p:txBody>
      </p:sp>
      <p:sp>
        <p:nvSpPr>
          <p:cNvPr id="66" name="月 65">
            <a:extLst>
              <a:ext uri="{FF2B5EF4-FFF2-40B4-BE49-F238E27FC236}">
                <a16:creationId xmlns:a16="http://schemas.microsoft.com/office/drawing/2014/main" id="{1270F4B4-6976-4F28-9956-446CB87A7B21}"/>
              </a:ext>
            </a:extLst>
          </p:cNvPr>
          <p:cNvSpPr/>
          <p:nvPr/>
        </p:nvSpPr>
        <p:spPr>
          <a:xfrm rot="16200000">
            <a:off x="7865705" y="3322403"/>
            <a:ext cx="2472613" cy="2939143"/>
          </a:xfrm>
          <a:prstGeom prst="moon">
            <a:avLst>
              <a:gd name="adj" fmla="val 2207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42FE96EE-649A-413E-AAC4-E71B16E363D4}"/>
              </a:ext>
            </a:extLst>
          </p:cNvPr>
          <p:cNvSpPr txBox="1"/>
          <p:nvPr/>
        </p:nvSpPr>
        <p:spPr>
          <a:xfrm>
            <a:off x="11229591" y="3555667"/>
            <a:ext cx="461665" cy="3072532"/>
          </a:xfrm>
          <a:prstGeom prst="rect">
            <a:avLst/>
          </a:prstGeom>
          <a:noFill/>
        </p:spPr>
        <p:txBody>
          <a:bodyPr vert="eaVert" wrap="square" rtlCol="0">
            <a:spAutoFit/>
          </a:bodyPr>
          <a:lstStyle/>
          <a:p>
            <a:r>
              <a:rPr kumimoji="1" lang="ja-JP" altLang="en-US" dirty="0">
                <a:latin typeface="BIZ UDPゴシック" panose="020B0400000000000000" pitchFamily="50" charset="-128"/>
                <a:ea typeface="BIZ UDPゴシック" panose="020B0400000000000000" pitchFamily="50" charset="-128"/>
              </a:rPr>
              <a:t>資源・エネルギー・穀物・肥料</a:t>
            </a:r>
          </a:p>
        </p:txBody>
      </p:sp>
      <p:sp>
        <p:nvSpPr>
          <p:cNvPr id="10" name="テキスト ボックス 9">
            <a:extLst>
              <a:ext uri="{FF2B5EF4-FFF2-40B4-BE49-F238E27FC236}">
                <a16:creationId xmlns:a16="http://schemas.microsoft.com/office/drawing/2014/main" id="{2A196EA6-5EC9-424A-83A9-536F23B66C1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340258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976E2F2-94CE-3ED1-99CC-BE881F76BBF3}"/>
              </a:ext>
            </a:extLst>
          </p:cNvPr>
          <p:cNvPicPr>
            <a:picLocks noChangeAspect="1"/>
          </p:cNvPicPr>
          <p:nvPr/>
        </p:nvPicPr>
        <p:blipFill>
          <a:blip r:embed="rId2"/>
          <a:stretch>
            <a:fillRect/>
          </a:stretch>
        </p:blipFill>
        <p:spPr>
          <a:xfrm>
            <a:off x="3038387" y="0"/>
            <a:ext cx="6115226" cy="6858000"/>
          </a:xfrm>
          <a:prstGeom prst="rect">
            <a:avLst/>
          </a:prstGeom>
        </p:spPr>
      </p:pic>
      <p:sp>
        <p:nvSpPr>
          <p:cNvPr id="8" name="テキスト ボックス 7">
            <a:extLst>
              <a:ext uri="{FF2B5EF4-FFF2-40B4-BE49-F238E27FC236}">
                <a16:creationId xmlns:a16="http://schemas.microsoft.com/office/drawing/2014/main" id="{6D18C437-084C-8727-3A0B-EC8F31ED86D5}"/>
              </a:ext>
            </a:extLst>
          </p:cNvPr>
          <p:cNvSpPr txBox="1"/>
          <p:nvPr/>
        </p:nvSpPr>
        <p:spPr>
          <a:xfrm>
            <a:off x="3038387" y="4838039"/>
            <a:ext cx="6094926" cy="307777"/>
          </a:xfrm>
          <a:prstGeom prst="rect">
            <a:avLst/>
          </a:prstGeom>
          <a:noFill/>
        </p:spPr>
        <p:txBody>
          <a:bodyPr wrap="square">
            <a:spAutoFit/>
          </a:bodyPr>
          <a:lstStyle/>
          <a:p>
            <a:pPr algn="ctr"/>
            <a:r>
              <a:rPr lang="en-US" altLang="ja-JP" sz="1400" dirty="0">
                <a:solidFill>
                  <a:schemeClr val="bg1"/>
                </a:solidFill>
                <a:latin typeface="Amasis MT Pro Black" panose="02040A04050005020304" pitchFamily="18" charset="0"/>
              </a:rPr>
              <a:t>https://time.com/6286449/ray-dalio-world-great-disorder/</a:t>
            </a:r>
            <a:endParaRPr lang="ja-JP" altLang="en-US" sz="1400" dirty="0">
              <a:solidFill>
                <a:schemeClr val="bg1"/>
              </a:solidFill>
              <a:latin typeface="Amasis MT Pro Black" panose="02040A04050005020304" pitchFamily="18" charset="0"/>
            </a:endParaRPr>
          </a:p>
        </p:txBody>
      </p:sp>
      <p:pic>
        <p:nvPicPr>
          <p:cNvPr id="9" name="図 8">
            <a:extLst>
              <a:ext uri="{FF2B5EF4-FFF2-40B4-BE49-F238E27FC236}">
                <a16:creationId xmlns:a16="http://schemas.microsoft.com/office/drawing/2014/main" id="{9E655770-855C-0C36-2B81-99C0177093AA}"/>
              </a:ext>
            </a:extLst>
          </p:cNvPr>
          <p:cNvPicPr>
            <a:picLocks noChangeAspect="1"/>
          </p:cNvPicPr>
          <p:nvPr/>
        </p:nvPicPr>
        <p:blipFill>
          <a:blip r:embed="rId3"/>
          <a:stretch>
            <a:fillRect/>
          </a:stretch>
        </p:blipFill>
        <p:spPr>
          <a:xfrm>
            <a:off x="129862" y="584732"/>
            <a:ext cx="2844268" cy="2844268"/>
          </a:xfrm>
          <a:prstGeom prst="rect">
            <a:avLst/>
          </a:prstGeom>
        </p:spPr>
      </p:pic>
      <p:sp>
        <p:nvSpPr>
          <p:cNvPr id="11" name="テキスト ボックス 10">
            <a:extLst>
              <a:ext uri="{FF2B5EF4-FFF2-40B4-BE49-F238E27FC236}">
                <a16:creationId xmlns:a16="http://schemas.microsoft.com/office/drawing/2014/main" id="{6D904A64-5271-5452-64A5-87FE52EAD1E7}"/>
              </a:ext>
            </a:extLst>
          </p:cNvPr>
          <p:cNvSpPr txBox="1"/>
          <p:nvPr/>
        </p:nvSpPr>
        <p:spPr>
          <a:xfrm>
            <a:off x="129861" y="3429000"/>
            <a:ext cx="2844269" cy="415498"/>
          </a:xfrm>
          <a:prstGeom prst="rect">
            <a:avLst/>
          </a:prstGeom>
          <a:noFill/>
        </p:spPr>
        <p:txBody>
          <a:bodyPr wrap="square">
            <a:spAutoFit/>
          </a:bodyPr>
          <a:lstStyle/>
          <a:p>
            <a:pPr algn="ctr"/>
            <a:r>
              <a:rPr lang="en-US" altLang="ja-JP" sz="900" dirty="0">
                <a:latin typeface="Amasis MT Pro Black" panose="02040A04050005020304" pitchFamily="18" charset="0"/>
                <a:hlinkClick r:id="rId4"/>
              </a:rPr>
              <a:t>https://6amsuccess.com/ray-dalio-quotes/</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レイ・ダリオ</a:t>
            </a:r>
            <a:endParaRPr lang="ja-JP" altLang="en-US" sz="900" dirty="0">
              <a:latin typeface="BIZ UDPゴシック" panose="020B0400000000000000" pitchFamily="50" charset="-128"/>
              <a:ea typeface="BIZ UDPゴシック" panose="020B0400000000000000" pitchFamily="50" charset="-128"/>
            </a:endParaRPr>
          </a:p>
        </p:txBody>
      </p:sp>
      <p:pic>
        <p:nvPicPr>
          <p:cNvPr id="1028" name="Picture 4" descr="[レイ・ダリオ, 伴百江]の巨大債務危機を理解する (日本経済新聞出版)">
            <a:extLst>
              <a:ext uri="{FF2B5EF4-FFF2-40B4-BE49-F238E27FC236}">
                <a16:creationId xmlns:a16="http://schemas.microsoft.com/office/drawing/2014/main" id="{979E2F86-78D2-6E4E-630D-CF2B5C693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3613" y="1651172"/>
            <a:ext cx="2908525" cy="3555655"/>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04DC485C-5DEE-BBC2-2678-7C97223D5C33}"/>
              </a:ext>
            </a:extLst>
          </p:cNvPr>
          <p:cNvPicPr>
            <a:picLocks noChangeAspect="1"/>
          </p:cNvPicPr>
          <p:nvPr/>
        </p:nvPicPr>
        <p:blipFill>
          <a:blip r:embed="rId6"/>
          <a:stretch>
            <a:fillRect/>
          </a:stretch>
        </p:blipFill>
        <p:spPr>
          <a:xfrm>
            <a:off x="547225" y="3838523"/>
            <a:ext cx="2189537" cy="2979433"/>
          </a:xfrm>
          <a:prstGeom prst="rect">
            <a:avLst/>
          </a:prstGeom>
        </p:spPr>
      </p:pic>
      <p:sp>
        <p:nvSpPr>
          <p:cNvPr id="14" name="テキスト ボックス 13">
            <a:extLst>
              <a:ext uri="{FF2B5EF4-FFF2-40B4-BE49-F238E27FC236}">
                <a16:creationId xmlns:a16="http://schemas.microsoft.com/office/drawing/2014/main" id="{E977B83C-3099-A77E-9FDD-AAD6E92D74EE}"/>
              </a:ext>
            </a:extLst>
          </p:cNvPr>
          <p:cNvSpPr txBox="1"/>
          <p:nvPr/>
        </p:nvSpPr>
        <p:spPr>
          <a:xfrm>
            <a:off x="2033972" y="150083"/>
            <a:ext cx="8468749"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世界最大のヘッジファンド創設者は、歴史に学んだ</a:t>
            </a:r>
          </a:p>
        </p:txBody>
      </p:sp>
      <p:sp>
        <p:nvSpPr>
          <p:cNvPr id="2" name="テキスト ボックス 1">
            <a:extLst>
              <a:ext uri="{FF2B5EF4-FFF2-40B4-BE49-F238E27FC236}">
                <a16:creationId xmlns:a16="http://schemas.microsoft.com/office/drawing/2014/main" id="{B60859DF-E397-4C22-958D-2E2A89860590}"/>
              </a:ext>
            </a:extLst>
          </p:cNvPr>
          <p:cNvSpPr txBox="1"/>
          <p:nvPr/>
        </p:nvSpPr>
        <p:spPr>
          <a:xfrm rot="20698259">
            <a:off x="8332108" y="5708284"/>
            <a:ext cx="2992117" cy="461665"/>
          </a:xfrm>
          <a:prstGeom prst="rect">
            <a:avLst/>
          </a:prstGeom>
          <a:solidFill>
            <a:schemeClr val="tx2">
              <a:lumMod val="40000"/>
              <a:lumOff val="60000"/>
            </a:schemeClr>
          </a:solid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基軸通貨ドルの終焉</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D72744D1-18E5-44BF-8703-2C755C2E7A36}"/>
              </a:ext>
            </a:extLst>
          </p:cNvPr>
          <p:cNvSpPr txBox="1"/>
          <p:nvPr/>
        </p:nvSpPr>
        <p:spPr>
          <a:xfrm rot="897355">
            <a:off x="9517037" y="1045040"/>
            <a:ext cx="1971367" cy="461665"/>
          </a:xfrm>
          <a:prstGeom prst="rect">
            <a:avLst/>
          </a:prstGeom>
          <a:solidFill>
            <a:schemeClr val="accent4">
              <a:lumMod val="40000"/>
              <a:lumOff val="60000"/>
            </a:schemeClr>
          </a:solid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新決済通貨</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90166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768747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南北輸送回廊（</a:t>
            </a:r>
            <a:r>
              <a:rPr lang="en-US" altLang="ja-JP" sz="2400" dirty="0">
                <a:latin typeface="BIZ UDPゴシック" panose="020B0400000000000000" pitchFamily="50" charset="-128"/>
                <a:ea typeface="BIZ UDPゴシック" panose="020B0400000000000000" pitchFamily="50" charset="-128"/>
              </a:rPr>
              <a:t>INSTC</a:t>
            </a:r>
            <a:r>
              <a:rPr lang="ja-JP" altLang="en-US" sz="2400" dirty="0">
                <a:latin typeface="BIZ UDPゴシック" panose="020B0400000000000000" pitchFamily="50" charset="-128"/>
                <a:ea typeface="BIZ UDPゴシック" panose="020B0400000000000000" pitchFamily="50" charset="-128"/>
              </a:rPr>
              <a:t>）と中国・パキスタン経済回廊の連結</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4008A15C-44A0-42F0-8418-B6411D5BFD32}"/>
              </a:ext>
            </a:extLst>
          </p:cNvPr>
          <p:cNvSpPr txBox="1"/>
          <p:nvPr/>
        </p:nvSpPr>
        <p:spPr>
          <a:xfrm>
            <a:off x="418944" y="635047"/>
            <a:ext cx="11427137" cy="646331"/>
          </a:xfrm>
          <a:prstGeom prst="rect">
            <a:avLst/>
          </a:prstGeom>
          <a:noFill/>
        </p:spPr>
        <p:txBody>
          <a:bodyPr wrap="square">
            <a:spAutoFit/>
          </a:bodyPr>
          <a:lstStyle/>
          <a:p>
            <a:pPr algn="l"/>
            <a:r>
              <a:rPr lang="ja-JP" altLang="en-US" b="0" i="0" dirty="0">
                <a:solidFill>
                  <a:srgbClr val="444444"/>
                </a:solidFill>
                <a:effectLst/>
                <a:latin typeface="BIZ UDP明朝 Medium" panose="02020500000000000000" pitchFamily="18" charset="-128"/>
                <a:ea typeface="BIZ UDP明朝 Medium" panose="02020500000000000000" pitchFamily="18" charset="-128"/>
              </a:rPr>
              <a:t>新疆のカシュガルからインド洋のグワダル港まで、すでに進行中の </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3,200 km </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の長さの中国・パキスタン経済回廊 </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(CPEC) </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とイランの回廊を連結する動きになるのでは？</a:t>
            </a:r>
          </a:p>
        </p:txBody>
      </p:sp>
      <p:pic>
        <p:nvPicPr>
          <p:cNvPr id="4098" name="Picture 2" descr="ソース画像を表示">
            <a:extLst>
              <a:ext uri="{FF2B5EF4-FFF2-40B4-BE49-F238E27FC236}">
                <a16:creationId xmlns:a16="http://schemas.microsoft.com/office/drawing/2014/main" id="{FDAD54D4-B574-4987-95D7-C0BE4A1B4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228" y="1373233"/>
            <a:ext cx="5692531" cy="3318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南北輸送回廊">
            <a:extLst>
              <a:ext uri="{FF2B5EF4-FFF2-40B4-BE49-F238E27FC236}">
                <a16:creationId xmlns:a16="http://schemas.microsoft.com/office/drawing/2014/main" id="{EEDE6F71-A138-4BBD-8B27-FE8610C0A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41" y="1373232"/>
            <a:ext cx="5908759" cy="332367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矢印コネクタ 12">
            <a:extLst>
              <a:ext uri="{FF2B5EF4-FFF2-40B4-BE49-F238E27FC236}">
                <a16:creationId xmlns:a16="http://schemas.microsoft.com/office/drawing/2014/main" id="{2A57A4DA-38AB-4E56-9568-60DFFB0B0F87}"/>
              </a:ext>
            </a:extLst>
          </p:cNvPr>
          <p:cNvCxnSpPr/>
          <p:nvPr/>
        </p:nvCxnSpPr>
        <p:spPr>
          <a:xfrm flipH="1">
            <a:off x="7376160" y="2621280"/>
            <a:ext cx="1782333" cy="5138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矢印: 左右 13">
            <a:extLst>
              <a:ext uri="{FF2B5EF4-FFF2-40B4-BE49-F238E27FC236}">
                <a16:creationId xmlns:a16="http://schemas.microsoft.com/office/drawing/2014/main" id="{5E79A2E2-35B4-47D7-82A7-9C0840FC31A9}"/>
              </a:ext>
            </a:extLst>
          </p:cNvPr>
          <p:cNvSpPr/>
          <p:nvPr/>
        </p:nvSpPr>
        <p:spPr>
          <a:xfrm rot="1109675">
            <a:off x="3353511" y="3813859"/>
            <a:ext cx="1308139" cy="383178"/>
          </a:xfrm>
          <a:prstGeom prst="leftRightArrow">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8F97BD5-80A5-4691-A691-21002D774B2F}"/>
              </a:ext>
            </a:extLst>
          </p:cNvPr>
          <p:cNvSpPr txBox="1"/>
          <p:nvPr/>
        </p:nvSpPr>
        <p:spPr>
          <a:xfrm>
            <a:off x="272389" y="4883338"/>
            <a:ext cx="11573692" cy="1754326"/>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●イランとサウジアラビアの国交正常化は、シリアとイエメン問題を解決に導き、ハートランド経済圏の観点からは、</a:t>
            </a: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インドとパキスタンの融和を進め</a:t>
            </a:r>
            <a:r>
              <a:rPr kumimoji="1" lang="ja-JP" altLang="en-US" b="1" dirty="0">
                <a:solidFill>
                  <a:srgbClr val="C00000"/>
                </a:solidFill>
                <a:latin typeface="BIZ UDPゴシック" panose="020B0400000000000000" pitchFamily="50" charset="-128"/>
                <a:ea typeface="BIZ UDPゴシック" panose="020B0400000000000000" pitchFamily="50" charset="-128"/>
              </a:rPr>
              <a:t>「イラン＝パキスタン＝インド回廊」</a:t>
            </a:r>
            <a:r>
              <a:rPr kumimoji="1" lang="ja-JP" altLang="en-US" dirty="0">
                <a:latin typeface="BIZ UDPゴシック" panose="020B0400000000000000" pitchFamily="50" charset="-128"/>
                <a:ea typeface="BIZ UDPゴシック" panose="020B0400000000000000" pitchFamily="50" charset="-128"/>
              </a:rPr>
              <a:t>の建設が構想されるのでは。</a:t>
            </a:r>
            <a:endParaRPr kumimoji="1"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●また、国際社会から孤立しているアフガニスタンを取込みユーラシア経済圏に組込む。</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中国は、リチウム資源などへのアクセスと交換に、アフガニスタンの南北を結ぶ戦略的インフラ構築の提案をしている。（</a:t>
            </a:r>
            <a:r>
              <a:rPr kumimoji="1" lang="en-US" altLang="ja-JP" dirty="0">
                <a:latin typeface="BIZ UDPゴシック" panose="020B0400000000000000" pitchFamily="50" charset="-128"/>
                <a:ea typeface="BIZ UDPゴシック" panose="020B0400000000000000" pitchFamily="50" charset="-128"/>
              </a:rPr>
              <a:t>2023</a:t>
            </a:r>
            <a:r>
              <a:rPr kumimoji="1" lang="ja-JP" altLang="en-US" dirty="0">
                <a:latin typeface="BIZ UDPゴシック" panose="020B0400000000000000" pitchFamily="50" charset="-128"/>
                <a:ea typeface="BIZ UDPゴシック" panose="020B0400000000000000" pitchFamily="50" charset="-128"/>
              </a:rPr>
              <a:t>年</a:t>
            </a:r>
            <a:r>
              <a:rPr lang="ja-JP" altLang="en-US" dirty="0">
                <a:latin typeface="BIZ UDPゴシック" panose="020B0400000000000000" pitchFamily="50" charset="-128"/>
                <a:ea typeface="BIZ UDPゴシック" panose="020B0400000000000000" pitchFamily="50" charset="-128"/>
              </a:rPr>
              <a:t>４</a:t>
            </a:r>
            <a:r>
              <a:rPr kumimoji="1" lang="ja-JP" altLang="en-US" dirty="0">
                <a:latin typeface="BIZ UDPゴシック" panose="020B0400000000000000" pitchFamily="50" charset="-128"/>
                <a:ea typeface="BIZ UDPゴシック" panose="020B0400000000000000" pitchFamily="50" charset="-128"/>
              </a:rPr>
              <a:t>月</a:t>
            </a:r>
            <a:r>
              <a:rPr kumimoji="1" lang="en-US" altLang="ja-JP" dirty="0">
                <a:latin typeface="BIZ UDPゴシック" panose="020B0400000000000000" pitchFamily="50" charset="-128"/>
                <a:ea typeface="BIZ UDPゴシック" panose="020B0400000000000000" pitchFamily="50" charset="-128"/>
              </a:rPr>
              <a:t>13</a:t>
            </a:r>
            <a:r>
              <a:rPr kumimoji="1" lang="ja-JP" altLang="en-US" dirty="0">
                <a:latin typeface="BIZ UDPゴシック" panose="020B0400000000000000" pitchFamily="50" charset="-128"/>
                <a:ea typeface="BIZ UDPゴシック" panose="020B0400000000000000" pitchFamily="50" charset="-128"/>
              </a:rPr>
              <a:t>日）</a:t>
            </a:r>
          </a:p>
        </p:txBody>
      </p:sp>
      <p:sp>
        <p:nvSpPr>
          <p:cNvPr id="9" name="テキスト ボックス 8">
            <a:extLst>
              <a:ext uri="{FF2B5EF4-FFF2-40B4-BE49-F238E27FC236}">
                <a16:creationId xmlns:a16="http://schemas.microsoft.com/office/drawing/2014/main" id="{3A750129-59EE-4101-9305-A32B59BDD218}"/>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76866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0" y="2236565"/>
            <a:ext cx="12192000" cy="2477601"/>
          </a:xfrm>
          <a:prstGeom prst="rect">
            <a:avLst/>
          </a:prstGeom>
          <a:noFill/>
        </p:spPr>
        <p:txBody>
          <a:bodyPr wrap="square" rtlCol="0">
            <a:spAutoFit/>
          </a:bodyPr>
          <a:lstStyle/>
          <a:p>
            <a:pPr algn="ctr"/>
            <a:r>
              <a:rPr kumimoji="1" lang="ja-JP" altLang="en-US" sz="11500" dirty="0">
                <a:solidFill>
                  <a:srgbClr val="FFC000"/>
                </a:solidFill>
                <a:latin typeface="Berlin Sans FB Demi" panose="020E0802020502020306" pitchFamily="34" charset="0"/>
                <a:ea typeface="BIZ UDPゴシック" panose="020B0400000000000000" pitchFamily="50" charset="-128"/>
              </a:rPr>
              <a:t>人口トレンド</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solidFill>
                <a:latin typeface="Amasis MT Pro Black" panose="02040A04050005020304" pitchFamily="18" charset="0"/>
                <a:ea typeface="BIZ UDPゴシック" panose="020B0400000000000000" pitchFamily="50" charset="-128"/>
              </a:rPr>
              <a:t>～減速する世界、縮小する日本～</a:t>
            </a:r>
            <a:endParaRPr kumimoji="1" lang="ja-JP" altLang="en-US" sz="4000" dirty="0">
              <a:solidFill>
                <a:schemeClr val="bg1"/>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年８月</a:t>
            </a:r>
            <a:r>
              <a:rPr lang="en-US" altLang="ja-JP" sz="3200" dirty="0">
                <a:latin typeface="BIZ UDPゴシック" panose="020B0400000000000000" pitchFamily="50" charset="-128"/>
                <a:ea typeface="BIZ UDPゴシック" panose="020B0400000000000000" pitchFamily="50" charset="-128"/>
              </a:rPr>
              <a:t>25</a:t>
            </a:r>
            <a:r>
              <a:rPr lang="ja-JP" altLang="en-US" sz="3200" dirty="0">
                <a:latin typeface="BIZ UDPゴシック" panose="020B0400000000000000" pitchFamily="50" charset="-128"/>
                <a:ea typeface="BIZ UDPゴシック" panose="020B0400000000000000" pitchFamily="50" charset="-128"/>
              </a:rPr>
              <a:t>日（月曜日）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13">
            <a:extLst>
              <a:ext uri="{FF2B5EF4-FFF2-40B4-BE49-F238E27FC236}">
                <a16:creationId xmlns:a16="http://schemas.microsoft.com/office/drawing/2014/main" id="{4F44CC43-B64F-4BCF-9E11-D238481268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55459"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a:extLst>
              <a:ext uri="{FF2B5EF4-FFF2-40B4-BE49-F238E27FC236}">
                <a16:creationId xmlns:a16="http://schemas.microsoft.com/office/drawing/2014/main" id="{599466EC-97FF-422D-948C-7D2B8BE1C442}"/>
              </a:ext>
            </a:extLst>
          </p:cNvPr>
          <p:cNvSpPr txBox="1"/>
          <p:nvPr/>
        </p:nvSpPr>
        <p:spPr>
          <a:xfrm rot="20399141">
            <a:off x="10743996"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BF10B52E-51D0-48B2-AE7C-EE9D4A14A7A0}"/>
              </a:ext>
            </a:extLst>
          </p:cNvPr>
          <p:cNvPicPr>
            <a:picLocks noChangeAspect="1"/>
          </p:cNvPicPr>
          <p:nvPr/>
        </p:nvPicPr>
        <p:blipFill>
          <a:blip r:embed="rId3"/>
          <a:stretch>
            <a:fillRect/>
          </a:stretch>
        </p:blipFill>
        <p:spPr>
          <a:xfrm>
            <a:off x="3301897" y="845744"/>
            <a:ext cx="5519198" cy="5486732"/>
          </a:xfrm>
          <a:prstGeom prst="rect">
            <a:avLst/>
          </a:prstGeom>
        </p:spPr>
      </p:pic>
      <p:pic>
        <p:nvPicPr>
          <p:cNvPr id="7" name="Picture 2" descr="Image">
            <a:extLst>
              <a:ext uri="{FF2B5EF4-FFF2-40B4-BE49-F238E27FC236}">
                <a16:creationId xmlns:a16="http://schemas.microsoft.com/office/drawing/2014/main" id="{6683336D-73FE-485E-967C-A29DC4FDA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071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D809DF7-1D0E-64BC-898C-131D38547C5D}"/>
              </a:ext>
            </a:extLst>
          </p:cNvPr>
          <p:cNvPicPr>
            <a:picLocks noChangeAspect="1"/>
          </p:cNvPicPr>
          <p:nvPr/>
        </p:nvPicPr>
        <p:blipFill>
          <a:blip r:embed="rId2"/>
          <a:stretch>
            <a:fillRect/>
          </a:stretch>
        </p:blipFill>
        <p:spPr>
          <a:xfrm>
            <a:off x="1145929" y="532371"/>
            <a:ext cx="9844155" cy="6035863"/>
          </a:xfrm>
          <a:prstGeom prst="rect">
            <a:avLst/>
          </a:prstGeom>
        </p:spPr>
      </p:pic>
      <p:sp>
        <p:nvSpPr>
          <p:cNvPr id="4" name="テキスト ボックス 3">
            <a:extLst>
              <a:ext uri="{FF2B5EF4-FFF2-40B4-BE49-F238E27FC236}">
                <a16:creationId xmlns:a16="http://schemas.microsoft.com/office/drawing/2014/main" id="{52CF9C17-319D-4018-BFF0-45E3CBDF2D3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2" name="テキスト ボックス 1">
            <a:extLst>
              <a:ext uri="{FF2B5EF4-FFF2-40B4-BE49-F238E27FC236}">
                <a16:creationId xmlns:a16="http://schemas.microsoft.com/office/drawing/2014/main" id="{3E024563-5960-4618-9F05-5239D86E8F0F}"/>
              </a:ext>
            </a:extLst>
          </p:cNvPr>
          <p:cNvSpPr txBox="1"/>
          <p:nvPr/>
        </p:nvSpPr>
        <p:spPr>
          <a:xfrm>
            <a:off x="4627983" y="4245429"/>
            <a:ext cx="961053" cy="369332"/>
          </a:xfrm>
          <a:prstGeom prst="rect">
            <a:avLst/>
          </a:prstGeom>
          <a:noFill/>
        </p:spPr>
        <p:txBody>
          <a:bodyPr wrap="square" rtlCol="0">
            <a:spAutoFit/>
          </a:bodyPr>
          <a:lstStyle/>
          <a:p>
            <a:pPr algn="ctr"/>
            <a:r>
              <a:rPr lang="ja-JP" altLang="en-US" b="1" dirty="0">
                <a:latin typeface="BIZ UDPゴシック" panose="020B0400000000000000" pitchFamily="50" charset="-128"/>
                <a:ea typeface="BIZ UDPゴシック" panose="020B0400000000000000" pitchFamily="50" charset="-128"/>
              </a:rPr>
              <a:t>サウジ</a:t>
            </a:r>
            <a:endParaRPr kumimoji="1" lang="ja-JP" altLang="en-US"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F32C0241-94D0-4F1F-9552-34F7E90067AF}"/>
              </a:ext>
            </a:extLst>
          </p:cNvPr>
          <p:cNvSpPr txBox="1"/>
          <p:nvPr/>
        </p:nvSpPr>
        <p:spPr>
          <a:xfrm>
            <a:off x="0" y="7703"/>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サウジとイランの国交正常化を仲介＠中国</a:t>
            </a:r>
            <a:endParaRPr kumimoji="1" lang="ja-JP" altLang="en-US" sz="2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66476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テキスト ボックス 41">
            <a:extLst>
              <a:ext uri="{FF2B5EF4-FFF2-40B4-BE49-F238E27FC236}">
                <a16:creationId xmlns:a16="http://schemas.microsoft.com/office/drawing/2014/main" id="{D2959D5B-6CED-DA4C-3D47-C4EEFDA853AB}"/>
              </a:ext>
            </a:extLst>
          </p:cNvPr>
          <p:cNvSpPr txBox="1"/>
          <p:nvPr/>
        </p:nvSpPr>
        <p:spPr>
          <a:xfrm>
            <a:off x="9568433"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pic>
        <p:nvPicPr>
          <p:cNvPr id="49" name="Picture 2" descr="ユーラシア大陸｣の復活が世界を大きく変える | ブックス・レビュー | 東洋経済オンライン | 社会をよくする経済ニュース">
            <a:extLst>
              <a:ext uri="{FF2B5EF4-FFF2-40B4-BE49-F238E27FC236}">
                <a16:creationId xmlns:a16="http://schemas.microsoft.com/office/drawing/2014/main" id="{C48E5422-BD2A-4193-9D90-88017E0E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73" y="420559"/>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米英の海洋戦力が及ばないハートランド物流による経済連携</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矢印: 右 1">
            <a:extLst>
              <a:ext uri="{FF2B5EF4-FFF2-40B4-BE49-F238E27FC236}">
                <a16:creationId xmlns:a16="http://schemas.microsoft.com/office/drawing/2014/main" id="{C42C78BD-1AF1-497C-A4E0-D7656BF06E5A}"/>
              </a:ext>
            </a:extLst>
          </p:cNvPr>
          <p:cNvSpPr/>
          <p:nvPr/>
        </p:nvSpPr>
        <p:spPr>
          <a:xfrm rot="10800000">
            <a:off x="3158835" y="3357560"/>
            <a:ext cx="5292437" cy="1122073"/>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317E56D0-601B-4297-BA55-0B0EF04EE07C}"/>
              </a:ext>
            </a:extLst>
          </p:cNvPr>
          <p:cNvSpPr txBox="1"/>
          <p:nvPr/>
        </p:nvSpPr>
        <p:spPr>
          <a:xfrm>
            <a:off x="3814617" y="3696988"/>
            <a:ext cx="4267200"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横の中央回廊</a:t>
            </a:r>
          </a:p>
        </p:txBody>
      </p:sp>
      <p:sp>
        <p:nvSpPr>
          <p:cNvPr id="4" name="矢印: 下 3">
            <a:extLst>
              <a:ext uri="{FF2B5EF4-FFF2-40B4-BE49-F238E27FC236}">
                <a16:creationId xmlns:a16="http://schemas.microsoft.com/office/drawing/2014/main" id="{A347E58C-5B16-4F92-B4EE-06D60BF26E63}"/>
              </a:ext>
            </a:extLst>
          </p:cNvPr>
          <p:cNvSpPr/>
          <p:nvPr/>
        </p:nvSpPr>
        <p:spPr>
          <a:xfrm>
            <a:off x="4174836" y="4267199"/>
            <a:ext cx="2179782" cy="2170242"/>
          </a:xfrm>
          <a:prstGeom prst="down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FFAD2856-FAC7-4134-91B4-2780B64BA530}"/>
              </a:ext>
            </a:extLst>
          </p:cNvPr>
          <p:cNvSpPr/>
          <p:nvPr/>
        </p:nvSpPr>
        <p:spPr>
          <a:xfrm>
            <a:off x="4738256" y="1660849"/>
            <a:ext cx="916095" cy="194133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EC0499C-9F68-41DA-96B2-0AC757AFBFCA}"/>
              </a:ext>
            </a:extLst>
          </p:cNvPr>
          <p:cNvSpPr txBox="1"/>
          <p:nvPr/>
        </p:nvSpPr>
        <p:spPr>
          <a:xfrm>
            <a:off x="4996874" y="2511843"/>
            <a:ext cx="508000" cy="954107"/>
          </a:xfrm>
          <a:prstGeom prst="rect">
            <a:avLst/>
          </a:prstGeom>
          <a:noFill/>
        </p:spPr>
        <p:txBody>
          <a:bodyPr wrap="square" rtlCol="0">
            <a:spAutoFit/>
          </a:bodyPr>
          <a:lstStyle/>
          <a:p>
            <a:r>
              <a:rPr kumimoji="1" lang="ja-JP" altLang="en-US" sz="2800" dirty="0">
                <a:solidFill>
                  <a:schemeClr val="bg1"/>
                </a:solidFill>
                <a:latin typeface="BIZ UDPゴシック" panose="020B0400000000000000" pitchFamily="50" charset="-128"/>
                <a:ea typeface="BIZ UDPゴシック" panose="020B0400000000000000" pitchFamily="50" charset="-128"/>
              </a:rPr>
              <a:t>縦の</a:t>
            </a:r>
          </a:p>
        </p:txBody>
      </p:sp>
      <p:sp>
        <p:nvSpPr>
          <p:cNvPr id="27" name="テキスト ボックス 26">
            <a:extLst>
              <a:ext uri="{FF2B5EF4-FFF2-40B4-BE49-F238E27FC236}">
                <a16:creationId xmlns:a16="http://schemas.microsoft.com/office/drawing/2014/main" id="{8BB70D19-7B24-4523-92F3-55F64E829657}"/>
              </a:ext>
            </a:extLst>
          </p:cNvPr>
          <p:cNvSpPr txBox="1"/>
          <p:nvPr/>
        </p:nvSpPr>
        <p:spPr>
          <a:xfrm>
            <a:off x="5010727" y="4255004"/>
            <a:ext cx="508000" cy="1815882"/>
          </a:xfrm>
          <a:prstGeom prst="rect">
            <a:avLst/>
          </a:prstGeom>
          <a:noFill/>
        </p:spPr>
        <p:txBody>
          <a:bodyPr wrap="square" rtlCol="0">
            <a:spAutoFit/>
          </a:bodyPr>
          <a:lstStyle/>
          <a:p>
            <a:r>
              <a:rPr lang="ja-JP" altLang="en-US" sz="2800" dirty="0">
                <a:solidFill>
                  <a:schemeClr val="bg1"/>
                </a:solidFill>
                <a:latin typeface="BIZ UDPゴシック" panose="020B0400000000000000" pitchFamily="50" charset="-128"/>
                <a:ea typeface="BIZ UDPゴシック" panose="020B0400000000000000" pitchFamily="50" charset="-128"/>
              </a:rPr>
              <a:t>中央回廊</a:t>
            </a:r>
            <a:endParaRPr kumimoji="1" lang="ja-JP" altLang="en-US" sz="2800" dirty="0">
              <a:solidFill>
                <a:schemeClr val="bg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AD082200-EC9C-487F-8802-1B50C54C9A11}"/>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189330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278300"/>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満鉄と新幹線</a:t>
            </a:r>
          </a:p>
        </p:txBody>
      </p:sp>
      <p:pic>
        <p:nvPicPr>
          <p:cNvPr id="5128" name="Picture 8">
            <a:extLst>
              <a:ext uri="{FF2B5EF4-FFF2-40B4-BE49-F238E27FC236}">
                <a16:creationId xmlns:a16="http://schemas.microsoft.com/office/drawing/2014/main" id="{2FAC00E8-D81A-2930-E522-851576C88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0039" y="1246082"/>
            <a:ext cx="2505808" cy="42097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実はすごくない初代新幹線「0系」 なぜ世界初の「すごい高速運転」実現できたのか？ | 乗りものニュース">
            <a:extLst>
              <a:ext uri="{FF2B5EF4-FFF2-40B4-BE49-F238E27FC236}">
                <a16:creationId xmlns:a16="http://schemas.microsoft.com/office/drawing/2014/main" id="{398F4B42-9027-AD99-3A4D-5DF7EA3A6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23" y="1084403"/>
            <a:ext cx="8027377" cy="535158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2A8D3BC-EC59-1601-9BD7-8256F8D5F58D}"/>
              </a:ext>
            </a:extLst>
          </p:cNvPr>
          <p:cNvSpPr txBox="1"/>
          <p:nvPr/>
        </p:nvSpPr>
        <p:spPr>
          <a:xfrm>
            <a:off x="9032629" y="5512657"/>
            <a:ext cx="2784231" cy="92333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満鉄理事</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戦後は国鉄総裁に就任</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新幹線実現に尽力</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993D0BAB-3087-AC40-336D-E9E96D2BA87B}"/>
              </a:ext>
            </a:extLst>
          </p:cNvPr>
          <p:cNvSpPr txBox="1"/>
          <p:nvPr/>
        </p:nvSpPr>
        <p:spPr>
          <a:xfrm>
            <a:off x="9495690" y="876750"/>
            <a:ext cx="1858108"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十河信二</a:t>
            </a:r>
            <a:endParaRPr kumimoji="1" lang="ja-JP" altLang="en-US"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CCBCF8C2-D40E-4874-8B1D-92362FCC5D6D}"/>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4103209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総力戦と国防経済</a:t>
            </a: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9" name="図 8">
            <a:extLst>
              <a:ext uri="{FF2B5EF4-FFF2-40B4-BE49-F238E27FC236}">
                <a16:creationId xmlns:a16="http://schemas.microsoft.com/office/drawing/2014/main" id="{0656AD4F-9050-467E-BB0A-0026BB7027B5}"/>
              </a:ext>
            </a:extLst>
          </p:cNvPr>
          <p:cNvPicPr>
            <a:picLocks noChangeAspect="1"/>
          </p:cNvPicPr>
          <p:nvPr/>
        </p:nvPicPr>
        <p:blipFill>
          <a:blip r:embed="rId2"/>
          <a:stretch>
            <a:fillRect/>
          </a:stretch>
        </p:blipFill>
        <p:spPr>
          <a:xfrm>
            <a:off x="4450496" y="2557390"/>
            <a:ext cx="5920479" cy="3938553"/>
          </a:xfrm>
          <a:prstGeom prst="rect">
            <a:avLst/>
          </a:prstGeom>
        </p:spPr>
      </p:pic>
      <p:pic>
        <p:nvPicPr>
          <p:cNvPr id="8194" name="Picture 2" descr="永田鉄山 軍事戦略論集 (講談社選書メチエ658) : 川田稔 | HMV&amp;BOOKS online - 9784062586610">
            <a:extLst>
              <a:ext uri="{FF2B5EF4-FFF2-40B4-BE49-F238E27FC236}">
                <a16:creationId xmlns:a16="http://schemas.microsoft.com/office/drawing/2014/main" id="{73DDB121-24A7-46C1-A225-3AE0C8728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34" y="528996"/>
            <a:ext cx="3982034" cy="5853143"/>
          </a:xfrm>
          <a:prstGeom prst="rect">
            <a:avLst/>
          </a:prstGeom>
          <a:noFill/>
          <a:extLst>
            <a:ext uri="{909E8E84-426E-40DD-AFC4-6F175D3DCCD1}">
              <a14:hiddenFill xmlns:a14="http://schemas.microsoft.com/office/drawing/2010/main">
                <a:solidFill>
                  <a:srgbClr val="FFFFFF"/>
                </a:solidFill>
              </a14:hiddenFill>
            </a:ext>
          </a:extLst>
        </p:spPr>
      </p:pic>
      <p:sp>
        <p:nvSpPr>
          <p:cNvPr id="13" name="四角形: 角を丸くする 12">
            <a:extLst>
              <a:ext uri="{FF2B5EF4-FFF2-40B4-BE49-F238E27FC236}">
                <a16:creationId xmlns:a16="http://schemas.microsoft.com/office/drawing/2014/main" id="{CF345C90-4321-45D4-B63C-549982BD7880}"/>
              </a:ext>
            </a:extLst>
          </p:cNvPr>
          <p:cNvSpPr/>
          <p:nvPr/>
        </p:nvSpPr>
        <p:spPr>
          <a:xfrm>
            <a:off x="76695" y="4562669"/>
            <a:ext cx="4280702" cy="1933274"/>
          </a:xfrm>
          <a:custGeom>
            <a:avLst/>
            <a:gdLst>
              <a:gd name="connsiteX0" fmla="*/ 0 w 4280702"/>
              <a:gd name="connsiteY0" fmla="*/ 232882 h 1933274"/>
              <a:gd name="connsiteX1" fmla="*/ 232882 w 4280702"/>
              <a:gd name="connsiteY1" fmla="*/ 0 h 1933274"/>
              <a:gd name="connsiteX2" fmla="*/ 777873 w 4280702"/>
              <a:gd name="connsiteY2" fmla="*/ 0 h 1933274"/>
              <a:gd name="connsiteX3" fmla="*/ 1246566 w 4280702"/>
              <a:gd name="connsiteY3" fmla="*/ 0 h 1933274"/>
              <a:gd name="connsiteX4" fmla="*/ 1677109 w 4280702"/>
              <a:gd name="connsiteY4" fmla="*/ 0 h 1933274"/>
              <a:gd name="connsiteX5" fmla="*/ 2183950 w 4280702"/>
              <a:gd name="connsiteY5" fmla="*/ 0 h 1933274"/>
              <a:gd name="connsiteX6" fmla="*/ 2614493 w 4280702"/>
              <a:gd name="connsiteY6" fmla="*/ 0 h 1933274"/>
              <a:gd name="connsiteX7" fmla="*/ 3121335 w 4280702"/>
              <a:gd name="connsiteY7" fmla="*/ 0 h 1933274"/>
              <a:gd name="connsiteX8" fmla="*/ 4047820 w 4280702"/>
              <a:gd name="connsiteY8" fmla="*/ 0 h 1933274"/>
              <a:gd name="connsiteX9" fmla="*/ 4280702 w 4280702"/>
              <a:gd name="connsiteY9" fmla="*/ 232882 h 1933274"/>
              <a:gd name="connsiteX10" fmla="*/ 4280702 w 4280702"/>
              <a:gd name="connsiteY10" fmla="*/ 707377 h 1933274"/>
              <a:gd name="connsiteX11" fmla="*/ 4280702 w 4280702"/>
              <a:gd name="connsiteY11" fmla="*/ 1211222 h 1933274"/>
              <a:gd name="connsiteX12" fmla="*/ 4280702 w 4280702"/>
              <a:gd name="connsiteY12" fmla="*/ 1700392 h 1933274"/>
              <a:gd name="connsiteX13" fmla="*/ 4047820 w 4280702"/>
              <a:gd name="connsiteY13" fmla="*/ 1933274 h 1933274"/>
              <a:gd name="connsiteX14" fmla="*/ 3579128 w 4280702"/>
              <a:gd name="connsiteY14" fmla="*/ 1933274 h 1933274"/>
              <a:gd name="connsiteX15" fmla="*/ 3148585 w 4280702"/>
              <a:gd name="connsiteY15" fmla="*/ 1933274 h 1933274"/>
              <a:gd name="connsiteX16" fmla="*/ 2565444 w 4280702"/>
              <a:gd name="connsiteY16" fmla="*/ 1933274 h 1933274"/>
              <a:gd name="connsiteX17" fmla="*/ 2096752 w 4280702"/>
              <a:gd name="connsiteY17" fmla="*/ 1933274 h 1933274"/>
              <a:gd name="connsiteX18" fmla="*/ 1666209 w 4280702"/>
              <a:gd name="connsiteY18" fmla="*/ 1933274 h 1933274"/>
              <a:gd name="connsiteX19" fmla="*/ 1083068 w 4280702"/>
              <a:gd name="connsiteY19" fmla="*/ 1933274 h 1933274"/>
              <a:gd name="connsiteX20" fmla="*/ 232882 w 4280702"/>
              <a:gd name="connsiteY20" fmla="*/ 1933274 h 1933274"/>
              <a:gd name="connsiteX21" fmla="*/ 0 w 4280702"/>
              <a:gd name="connsiteY21" fmla="*/ 1700392 h 1933274"/>
              <a:gd name="connsiteX22" fmla="*/ 0 w 4280702"/>
              <a:gd name="connsiteY22" fmla="*/ 1211222 h 1933274"/>
              <a:gd name="connsiteX23" fmla="*/ 0 w 4280702"/>
              <a:gd name="connsiteY23" fmla="*/ 736727 h 1933274"/>
              <a:gd name="connsiteX24" fmla="*/ 0 w 4280702"/>
              <a:gd name="connsiteY24" fmla="*/ 232882 h 193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80702" h="1933274" extrusionOk="0">
                <a:moveTo>
                  <a:pt x="0" y="232882"/>
                </a:moveTo>
                <a:cubicBezTo>
                  <a:pt x="4703" y="132658"/>
                  <a:pt x="104115" y="-3502"/>
                  <a:pt x="232882" y="0"/>
                </a:cubicBezTo>
                <a:cubicBezTo>
                  <a:pt x="415780" y="-27874"/>
                  <a:pt x="541494" y="27619"/>
                  <a:pt x="777873" y="0"/>
                </a:cubicBezTo>
                <a:cubicBezTo>
                  <a:pt x="1014252" y="-27619"/>
                  <a:pt x="1047137" y="38676"/>
                  <a:pt x="1246566" y="0"/>
                </a:cubicBezTo>
                <a:cubicBezTo>
                  <a:pt x="1445995" y="-38676"/>
                  <a:pt x="1517717" y="23729"/>
                  <a:pt x="1677109" y="0"/>
                </a:cubicBezTo>
                <a:cubicBezTo>
                  <a:pt x="1836501" y="-23729"/>
                  <a:pt x="2064964" y="32309"/>
                  <a:pt x="2183950" y="0"/>
                </a:cubicBezTo>
                <a:cubicBezTo>
                  <a:pt x="2302936" y="-32309"/>
                  <a:pt x="2521012" y="12516"/>
                  <a:pt x="2614493" y="0"/>
                </a:cubicBezTo>
                <a:cubicBezTo>
                  <a:pt x="2707974" y="-12516"/>
                  <a:pt x="3003232" y="42658"/>
                  <a:pt x="3121335" y="0"/>
                </a:cubicBezTo>
                <a:cubicBezTo>
                  <a:pt x="3239438" y="-42658"/>
                  <a:pt x="3790356" y="77933"/>
                  <a:pt x="4047820" y="0"/>
                </a:cubicBezTo>
                <a:cubicBezTo>
                  <a:pt x="4173268" y="10821"/>
                  <a:pt x="4284915" y="76035"/>
                  <a:pt x="4280702" y="232882"/>
                </a:cubicBezTo>
                <a:cubicBezTo>
                  <a:pt x="4318014" y="336828"/>
                  <a:pt x="4245078" y="504815"/>
                  <a:pt x="4280702" y="707377"/>
                </a:cubicBezTo>
                <a:cubicBezTo>
                  <a:pt x="4316326" y="909939"/>
                  <a:pt x="4231625" y="1096967"/>
                  <a:pt x="4280702" y="1211222"/>
                </a:cubicBezTo>
                <a:cubicBezTo>
                  <a:pt x="4329779" y="1325478"/>
                  <a:pt x="4243645" y="1588376"/>
                  <a:pt x="4280702" y="1700392"/>
                </a:cubicBezTo>
                <a:cubicBezTo>
                  <a:pt x="4252395" y="1841738"/>
                  <a:pt x="4154312" y="1914046"/>
                  <a:pt x="4047820" y="1933274"/>
                </a:cubicBezTo>
                <a:cubicBezTo>
                  <a:pt x="3876433" y="1976329"/>
                  <a:pt x="3730811" y="1927806"/>
                  <a:pt x="3579128" y="1933274"/>
                </a:cubicBezTo>
                <a:cubicBezTo>
                  <a:pt x="3427445" y="1938742"/>
                  <a:pt x="3240829" y="1898677"/>
                  <a:pt x="3148585" y="1933274"/>
                </a:cubicBezTo>
                <a:cubicBezTo>
                  <a:pt x="3056341" y="1967871"/>
                  <a:pt x="2735902" y="1919353"/>
                  <a:pt x="2565444" y="1933274"/>
                </a:cubicBezTo>
                <a:cubicBezTo>
                  <a:pt x="2394986" y="1947195"/>
                  <a:pt x="2213445" y="1932278"/>
                  <a:pt x="2096752" y="1933274"/>
                </a:cubicBezTo>
                <a:cubicBezTo>
                  <a:pt x="1980059" y="1934270"/>
                  <a:pt x="1829223" y="1906335"/>
                  <a:pt x="1666209" y="1933274"/>
                </a:cubicBezTo>
                <a:cubicBezTo>
                  <a:pt x="1503195" y="1960213"/>
                  <a:pt x="1240011" y="1905181"/>
                  <a:pt x="1083068" y="1933274"/>
                </a:cubicBezTo>
                <a:cubicBezTo>
                  <a:pt x="926125" y="1961367"/>
                  <a:pt x="508164" y="1910397"/>
                  <a:pt x="232882" y="1933274"/>
                </a:cubicBezTo>
                <a:cubicBezTo>
                  <a:pt x="89284" y="1901701"/>
                  <a:pt x="9444" y="1830697"/>
                  <a:pt x="0" y="1700392"/>
                </a:cubicBezTo>
                <a:cubicBezTo>
                  <a:pt x="-54157" y="1515406"/>
                  <a:pt x="13881" y="1317576"/>
                  <a:pt x="0" y="1211222"/>
                </a:cubicBezTo>
                <a:cubicBezTo>
                  <a:pt x="-13881" y="1104868"/>
                  <a:pt x="46628" y="937644"/>
                  <a:pt x="0" y="736727"/>
                </a:cubicBezTo>
                <a:cubicBezTo>
                  <a:pt x="-46628" y="535810"/>
                  <a:pt x="39197" y="467276"/>
                  <a:pt x="0" y="232882"/>
                </a:cubicBezTo>
                <a:close/>
              </a:path>
            </a:pathLst>
          </a:custGeom>
          <a:noFill/>
          <a:ln w="76200">
            <a:solidFill>
              <a:srgbClr val="C00000"/>
            </a:solidFill>
            <a:extLst>
              <a:ext uri="{C807C97D-BFC1-408E-A445-0C87EB9F89A2}">
                <ask:lineSketchStyleProps xmlns:ask="http://schemas.microsoft.com/office/drawing/2018/sketchyshapes" sd="1891155610">
                  <a:prstGeom prst="roundRect">
                    <a:avLst>
                      <a:gd name="adj" fmla="val 1204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196" name="Picture 4" descr="ルーデンドルフ 総力戦 | エーリヒ ルーデンドルフ, 伊藤 智央, Erich Ludendorff, 伊藤 智央 |本 | 通販 | Amazon">
            <a:extLst>
              <a:ext uri="{FF2B5EF4-FFF2-40B4-BE49-F238E27FC236}">
                <a16:creationId xmlns:a16="http://schemas.microsoft.com/office/drawing/2014/main" id="{F1CAB51E-3F69-4F02-AF6B-E375C8ECF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4866" y="148569"/>
            <a:ext cx="2011623" cy="290254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CBB51F9F-BB6B-4BC4-903E-C356FA77892F}"/>
              </a:ext>
            </a:extLst>
          </p:cNvPr>
          <p:cNvSpPr txBox="1"/>
          <p:nvPr/>
        </p:nvSpPr>
        <p:spPr>
          <a:xfrm>
            <a:off x="4450496" y="1104014"/>
            <a:ext cx="5445093" cy="1015663"/>
          </a:xfrm>
          <a:prstGeom prst="rect">
            <a:avLst/>
          </a:prstGeom>
          <a:noFill/>
        </p:spPr>
        <p:txBody>
          <a:bodyPr wrap="square" rtlCol="0">
            <a:spAutoFit/>
          </a:bodyPr>
          <a:lstStyle/>
          <a:p>
            <a:r>
              <a:rPr lang="ja-JP" altLang="en-US" sz="2000" dirty="0">
                <a:latin typeface="BIZ UDPゴシック" panose="020B0400000000000000" pitchFamily="50" charset="-128"/>
                <a:ea typeface="BIZ UDPゴシック" panose="020B0400000000000000" pitchFamily="50" charset="-128"/>
              </a:rPr>
              <a:t>ブロック化する世界経済における持たざる国「日本」を如何にして自給自活させ、必要な国防力を涵養するのか？</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E7F61D95-393B-4F76-9BD6-33580C23DD72}"/>
              </a:ext>
            </a:extLst>
          </p:cNvPr>
          <p:cNvSpPr txBox="1"/>
          <p:nvPr/>
        </p:nvSpPr>
        <p:spPr>
          <a:xfrm>
            <a:off x="9474749" y="6106523"/>
            <a:ext cx="2717251" cy="261610"/>
          </a:xfrm>
          <a:prstGeom prst="rect">
            <a:avLst/>
          </a:prstGeom>
          <a:noFill/>
        </p:spPr>
        <p:txBody>
          <a:bodyPr wrap="square">
            <a:spAutoFit/>
          </a:bodyPr>
          <a:lstStyle/>
          <a:p>
            <a:r>
              <a:rPr lang="ja-JP" altLang="en-US" sz="1100" b="0" i="0" dirty="0">
                <a:effectLst/>
                <a:latin typeface="BIZ UDPゴシック" panose="020B0400000000000000" pitchFamily="50" charset="-128"/>
                <a:ea typeface="BIZ UDPゴシック" panose="020B0400000000000000" pitchFamily="50" charset="-128"/>
              </a:rPr>
              <a:t>有沢広巳監修</a:t>
            </a:r>
            <a:r>
              <a:rPr lang="en-US" altLang="ja-JP" sz="1100" b="0" i="0" dirty="0">
                <a:effectLst/>
                <a:latin typeface="BIZ UDPゴシック" panose="020B0400000000000000" pitchFamily="50" charset="-128"/>
                <a:ea typeface="BIZ UDPゴシック" panose="020B0400000000000000" pitchFamily="50" charset="-128"/>
              </a:rPr>
              <a:t>『</a:t>
            </a:r>
            <a:r>
              <a:rPr lang="ja-JP" altLang="en-US" sz="1100" b="0" i="0" dirty="0">
                <a:effectLst/>
                <a:latin typeface="BIZ UDPゴシック" panose="020B0400000000000000" pitchFamily="50" charset="-128"/>
                <a:ea typeface="BIZ UDPゴシック" panose="020B0400000000000000" pitchFamily="50" charset="-128"/>
              </a:rPr>
              <a:t>昭和経済史（上）</a:t>
            </a:r>
            <a:r>
              <a:rPr lang="en-US" altLang="ja-JP" sz="1100" b="0" i="0" dirty="0">
                <a:effectLst/>
                <a:latin typeface="BIZ UDPゴシック" panose="020B0400000000000000" pitchFamily="50" charset="-128"/>
                <a:ea typeface="BIZ UDPゴシック" panose="020B0400000000000000" pitchFamily="50" charset="-128"/>
              </a:rPr>
              <a:t>』</a:t>
            </a:r>
            <a:r>
              <a:rPr lang="ja-JP" altLang="en-US" sz="1100" b="0" i="0" dirty="0">
                <a:effectLst/>
                <a:latin typeface="BIZ UDPゴシック" panose="020B0400000000000000" pitchFamily="50" charset="-128"/>
                <a:ea typeface="BIZ UDPゴシック" panose="020B0400000000000000" pitchFamily="50" charset="-128"/>
              </a:rPr>
              <a:t>より。</a:t>
            </a:r>
            <a:endParaRPr lang="ja-JP" altLang="en-US" sz="1100" dirty="0">
              <a:latin typeface="BIZ UDPゴシック" panose="020B0400000000000000" pitchFamily="50" charset="-128"/>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4F012314-50DF-4E40-884A-BE03DC11FE13}"/>
              </a:ext>
            </a:extLst>
          </p:cNvPr>
          <p:cNvSpPr txBox="1"/>
          <p:nvPr/>
        </p:nvSpPr>
        <p:spPr>
          <a:xfrm>
            <a:off x="1593492" y="341289"/>
            <a:ext cx="935103" cy="261610"/>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rPr>
              <a:t>Amazon</a:t>
            </a:r>
            <a:endParaRPr lang="ja-JP" altLang="en-US" sz="1050" dirty="0">
              <a:latin typeface="BIZ UDPゴシック" panose="020B0400000000000000" pitchFamily="50" charset="-128"/>
              <a:ea typeface="BIZ UDPゴシック" panose="020B0400000000000000" pitchFamily="50" charset="-128"/>
            </a:endParaRPr>
          </a:p>
        </p:txBody>
      </p:sp>
      <p:sp>
        <p:nvSpPr>
          <p:cNvPr id="22" name="テキスト ボックス 21">
            <a:extLst>
              <a:ext uri="{FF2B5EF4-FFF2-40B4-BE49-F238E27FC236}">
                <a16:creationId xmlns:a16="http://schemas.microsoft.com/office/drawing/2014/main" id="{491C00DB-4220-44AD-92FC-D45FBB8DEC59}"/>
              </a:ext>
            </a:extLst>
          </p:cNvPr>
          <p:cNvSpPr txBox="1"/>
          <p:nvPr/>
        </p:nvSpPr>
        <p:spPr>
          <a:xfrm>
            <a:off x="10594703" y="3005183"/>
            <a:ext cx="935103" cy="261610"/>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rPr>
              <a:t>Amazon</a:t>
            </a:r>
            <a:endParaRPr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78709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満洲事変から満州国建国～戦後の経済復興の基</a:t>
            </a:r>
            <a:r>
              <a:rPr lang="ja-JP" altLang="en-US" sz="2800" dirty="0">
                <a:latin typeface="BIZ UDPゴシック" panose="020B0400000000000000" pitchFamily="50" charset="-128"/>
                <a:ea typeface="BIZ UDPゴシック" panose="020B0400000000000000" pitchFamily="50" charset="-128"/>
              </a:rPr>
              <a:t>は満洲にあり</a:t>
            </a:r>
            <a:endParaRPr kumimoji="1" lang="en-US" altLang="ja-JP" sz="2800" dirty="0">
              <a:latin typeface="BIZ UDPゴシック" panose="020B0400000000000000" pitchFamily="50" charset="-128"/>
              <a:ea typeface="BIZ UDPゴシック" panose="020B0400000000000000" pitchFamily="50" charset="-128"/>
            </a:endParaRPr>
          </a:p>
        </p:txBody>
      </p:sp>
      <p:pic>
        <p:nvPicPr>
          <p:cNvPr id="22530" name="Picture 2">
            <a:extLst>
              <a:ext uri="{FF2B5EF4-FFF2-40B4-BE49-F238E27FC236}">
                <a16:creationId xmlns:a16="http://schemas.microsoft.com/office/drawing/2014/main" id="{AC79E41F-67C3-46DE-FEA5-DEDD1EE6B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02" y="1737233"/>
            <a:ext cx="2547909" cy="3701562"/>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中国との戦争に反対した「石原莞爾と戦争拡大派」のその後｜日刊ゲンダイDIGITAL">
            <a:extLst>
              <a:ext uri="{FF2B5EF4-FFF2-40B4-BE49-F238E27FC236}">
                <a16:creationId xmlns:a16="http://schemas.microsoft.com/office/drawing/2014/main" id="{159E21BD-E280-FF49-BF97-2C90C56F6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213" y="1717745"/>
            <a:ext cx="2865208" cy="37210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CA86BD1-1F4D-9BB3-B526-7D8B95512ED8}"/>
              </a:ext>
            </a:extLst>
          </p:cNvPr>
          <p:cNvSpPr txBox="1"/>
          <p:nvPr/>
        </p:nvSpPr>
        <p:spPr>
          <a:xfrm>
            <a:off x="689319" y="1367901"/>
            <a:ext cx="1647093"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満鉄調査部</a:t>
            </a:r>
          </a:p>
        </p:txBody>
      </p:sp>
      <p:sp>
        <p:nvSpPr>
          <p:cNvPr id="6" name="テキスト ボックス 5">
            <a:extLst>
              <a:ext uri="{FF2B5EF4-FFF2-40B4-BE49-F238E27FC236}">
                <a16:creationId xmlns:a16="http://schemas.microsoft.com/office/drawing/2014/main" id="{FB077C22-76DE-9E8D-3362-4982421AF910}"/>
              </a:ext>
            </a:extLst>
          </p:cNvPr>
          <p:cNvSpPr txBox="1"/>
          <p:nvPr/>
        </p:nvSpPr>
        <p:spPr>
          <a:xfrm>
            <a:off x="3513270" y="1348413"/>
            <a:ext cx="188741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関東軍作戦参謀</a:t>
            </a:r>
            <a:endParaRPr kumimoji="1" lang="ja-JP" altLang="en-US"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6A1530E7-3942-55F4-9CD0-B05F2DB41FB9}"/>
              </a:ext>
            </a:extLst>
          </p:cNvPr>
          <p:cNvSpPr txBox="1"/>
          <p:nvPr/>
        </p:nvSpPr>
        <p:spPr>
          <a:xfrm>
            <a:off x="495650" y="5438795"/>
            <a:ext cx="188741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満鉄経済調査会</a:t>
            </a:r>
          </a:p>
        </p:txBody>
      </p:sp>
      <p:sp>
        <p:nvSpPr>
          <p:cNvPr id="8" name="テキスト ボックス 7">
            <a:extLst>
              <a:ext uri="{FF2B5EF4-FFF2-40B4-BE49-F238E27FC236}">
                <a16:creationId xmlns:a16="http://schemas.microsoft.com/office/drawing/2014/main" id="{80E6E342-52F3-0921-C0CC-DE61D8AA174F}"/>
              </a:ext>
            </a:extLst>
          </p:cNvPr>
          <p:cNvSpPr txBox="1"/>
          <p:nvPr/>
        </p:nvSpPr>
        <p:spPr>
          <a:xfrm>
            <a:off x="3122818" y="5438795"/>
            <a:ext cx="2442785"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後に作戦部長</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戦争不拡大＆反東条</a:t>
            </a:r>
            <a:endParaRPr kumimoji="1"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B10B703C-9CE4-4D70-8FBB-CB3D6423F561}"/>
              </a:ext>
            </a:extLst>
          </p:cNvPr>
          <p:cNvSpPr txBox="1"/>
          <p:nvPr/>
        </p:nvSpPr>
        <p:spPr>
          <a:xfrm>
            <a:off x="1390670" y="967091"/>
            <a:ext cx="3648939" cy="369332"/>
          </a:xfrm>
          <a:prstGeom prst="rect">
            <a:avLst/>
          </a:prstGeom>
          <a:solidFill>
            <a:schemeClr val="accent5">
              <a:lumMod val="50000"/>
            </a:schemeClr>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満州国のグランドデザインを設計</a:t>
            </a: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7172" name="Picture 4" descr="地図">
            <a:extLst>
              <a:ext uri="{FF2B5EF4-FFF2-40B4-BE49-F238E27FC236}">
                <a16:creationId xmlns:a16="http://schemas.microsoft.com/office/drawing/2014/main" id="{8C735BC3-EF5D-4207-AAB2-2F598407E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9761" y="1922578"/>
            <a:ext cx="3538738" cy="428635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341BCDC-5C00-4BC5-B10F-126CB560834D}"/>
              </a:ext>
            </a:extLst>
          </p:cNvPr>
          <p:cNvSpPr txBox="1"/>
          <p:nvPr/>
        </p:nvSpPr>
        <p:spPr>
          <a:xfrm rot="387316">
            <a:off x="8368292" y="999248"/>
            <a:ext cx="3495999" cy="923330"/>
          </a:xfrm>
          <a:prstGeom prst="rect">
            <a:avLst/>
          </a:prstGeom>
          <a:noFill/>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張学良軍など</a:t>
            </a:r>
            <a:r>
              <a:rPr kumimoji="1" lang="ja-JP" altLang="en-US" b="1" dirty="0">
                <a:solidFill>
                  <a:srgbClr val="C00000"/>
                </a:solidFill>
                <a:latin typeface="BIZ UDPゴシック" panose="020B0400000000000000" pitchFamily="50" charset="-128"/>
                <a:ea typeface="BIZ UDPゴシック" panose="020B0400000000000000" pitchFamily="50" charset="-128"/>
              </a:rPr>
              <a:t>中国軍</a:t>
            </a:r>
            <a:r>
              <a:rPr kumimoji="1" lang="en-US" altLang="ja-JP" b="1" dirty="0">
                <a:solidFill>
                  <a:srgbClr val="C00000"/>
                </a:solidFill>
                <a:latin typeface="BIZ UDPゴシック" panose="020B0400000000000000" pitchFamily="50" charset="-128"/>
                <a:ea typeface="BIZ UDPゴシック" panose="020B0400000000000000" pitchFamily="50" charset="-128"/>
              </a:rPr>
              <a:t>45</a:t>
            </a:r>
            <a:r>
              <a:rPr kumimoji="1" lang="ja-JP" altLang="en-US" b="1" dirty="0">
                <a:solidFill>
                  <a:srgbClr val="C00000"/>
                </a:solidFill>
                <a:latin typeface="BIZ UDPゴシック" panose="020B0400000000000000" pitchFamily="50" charset="-128"/>
                <a:ea typeface="BIZ UDPゴシック" panose="020B0400000000000000" pitchFamily="50" charset="-128"/>
              </a:rPr>
              <a:t>万人</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pPr algn="ctr"/>
            <a:r>
              <a:rPr kumimoji="1" lang="ja-JP" altLang="en-US" b="1" dirty="0">
                <a:latin typeface="BIZ UDPゴシック" panose="020B0400000000000000" pitchFamily="50" charset="-128"/>
                <a:ea typeface="BIZ UDPゴシック" panose="020B0400000000000000" pitchFamily="50" charset="-128"/>
              </a:rPr>
              <a:t> </a:t>
            </a:r>
            <a:r>
              <a:rPr kumimoji="1" lang="en-US" altLang="ja-JP" b="1" dirty="0">
                <a:latin typeface="BIZ UDPゴシック" panose="020B0400000000000000" pitchFamily="50" charset="-128"/>
                <a:ea typeface="BIZ UDPゴシック" panose="020B0400000000000000" pitchFamily="50" charset="-128"/>
              </a:rPr>
              <a:t>VS</a:t>
            </a:r>
          </a:p>
          <a:p>
            <a:pPr algn="ctr"/>
            <a:r>
              <a:rPr kumimoji="1" lang="ja-JP" altLang="en-US" b="1" dirty="0">
                <a:latin typeface="BIZ UDPゴシック" panose="020B0400000000000000" pitchFamily="50" charset="-128"/>
                <a:ea typeface="BIZ UDPゴシック" panose="020B0400000000000000" pitchFamily="50" charset="-128"/>
              </a:rPr>
              <a:t>関東軍</a:t>
            </a:r>
            <a:r>
              <a:rPr kumimoji="1" lang="en-US" altLang="ja-JP" b="1" dirty="0">
                <a:solidFill>
                  <a:schemeClr val="accent2">
                    <a:lumMod val="75000"/>
                  </a:schemeClr>
                </a:solidFill>
                <a:latin typeface="BIZ UDPゴシック" panose="020B0400000000000000" pitchFamily="50" charset="-128"/>
                <a:ea typeface="BIZ UDPゴシック" panose="020B0400000000000000" pitchFamily="50" charset="-128"/>
              </a:rPr>
              <a:t>2</a:t>
            </a:r>
            <a:r>
              <a:rPr kumimoji="1" lang="ja-JP" altLang="en-US" b="1" dirty="0">
                <a:solidFill>
                  <a:schemeClr val="accent2">
                    <a:lumMod val="75000"/>
                  </a:schemeClr>
                </a:solidFill>
                <a:latin typeface="BIZ UDPゴシック" panose="020B0400000000000000" pitchFamily="50" charset="-128"/>
                <a:ea typeface="BIZ UDPゴシック" panose="020B0400000000000000" pitchFamily="50" charset="-128"/>
              </a:rPr>
              <a:t>万人</a:t>
            </a:r>
          </a:p>
        </p:txBody>
      </p:sp>
      <p:pic>
        <p:nvPicPr>
          <p:cNvPr id="15" name="図 14">
            <a:extLst>
              <a:ext uri="{FF2B5EF4-FFF2-40B4-BE49-F238E27FC236}">
                <a16:creationId xmlns:a16="http://schemas.microsoft.com/office/drawing/2014/main" id="{F4BF44F4-D1AA-4B1F-BEDA-BEDC362E8119}"/>
              </a:ext>
            </a:extLst>
          </p:cNvPr>
          <p:cNvPicPr>
            <a:picLocks noChangeAspect="1"/>
          </p:cNvPicPr>
          <p:nvPr/>
        </p:nvPicPr>
        <p:blipFill>
          <a:blip r:embed="rId5"/>
          <a:stretch>
            <a:fillRect/>
          </a:stretch>
        </p:blipFill>
        <p:spPr>
          <a:xfrm>
            <a:off x="5871813" y="2256831"/>
            <a:ext cx="2468054" cy="3290738"/>
          </a:xfrm>
          <a:prstGeom prst="rect">
            <a:avLst/>
          </a:prstGeom>
        </p:spPr>
      </p:pic>
      <p:sp>
        <p:nvSpPr>
          <p:cNvPr id="16" name="テキスト ボックス 15">
            <a:extLst>
              <a:ext uri="{FF2B5EF4-FFF2-40B4-BE49-F238E27FC236}">
                <a16:creationId xmlns:a16="http://schemas.microsoft.com/office/drawing/2014/main" id="{16A5CBC3-BBB8-4877-941B-185A8F865DC2}"/>
              </a:ext>
            </a:extLst>
          </p:cNvPr>
          <p:cNvSpPr txBox="1"/>
          <p:nvPr/>
        </p:nvSpPr>
        <p:spPr>
          <a:xfrm>
            <a:off x="6175523" y="1948920"/>
            <a:ext cx="1930875"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持久戦争と国防経済</a:t>
            </a:r>
            <a:endParaRPr kumimoji="1"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33026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日満総力戦体制構築へ</a:t>
            </a:r>
            <a:endParaRPr kumimoji="1" lang="en-US" altLang="ja-JP" sz="28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25" name="テキスト ボックス 24">
            <a:extLst>
              <a:ext uri="{FF2B5EF4-FFF2-40B4-BE49-F238E27FC236}">
                <a16:creationId xmlns:a16="http://schemas.microsoft.com/office/drawing/2014/main" id="{3D86E2A9-DC5D-43B4-B121-9B3257598CA4}"/>
              </a:ext>
            </a:extLst>
          </p:cNvPr>
          <p:cNvSpPr txBox="1"/>
          <p:nvPr/>
        </p:nvSpPr>
        <p:spPr>
          <a:xfrm>
            <a:off x="5784226" y="3028735"/>
            <a:ext cx="3206074" cy="646331"/>
          </a:xfrm>
          <a:prstGeom prst="rect">
            <a:avLst/>
          </a:prstGeom>
          <a:solidFill>
            <a:srgbClr val="002060"/>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日満財政経済研究会</a:t>
            </a:r>
            <a:endParaRPr kumimoji="1" lang="en-US" altLang="ja-JP" dirty="0">
              <a:solidFill>
                <a:schemeClr val="bg1"/>
              </a:solidFill>
              <a:latin typeface="BIZ UDPゴシック" panose="020B0400000000000000" pitchFamily="50" charset="-128"/>
              <a:ea typeface="BIZ UDPゴシック" panose="020B0400000000000000" pitchFamily="50" charset="-128"/>
            </a:endParaRPr>
          </a:p>
          <a:p>
            <a:pPr algn="ctr"/>
            <a:r>
              <a:rPr lang="ja-JP" altLang="en-US" dirty="0">
                <a:solidFill>
                  <a:schemeClr val="bg1"/>
                </a:solidFill>
                <a:latin typeface="BIZ UDPゴシック" panose="020B0400000000000000" pitchFamily="50" charset="-128"/>
                <a:ea typeface="BIZ UDPゴシック" panose="020B0400000000000000" pitchFamily="50" charset="-128"/>
              </a:rPr>
              <a:t>（宮崎機関）</a:t>
            </a:r>
            <a:endParaRPr kumimoji="1" lang="ja-JP" altLang="en-US" dirty="0">
              <a:solidFill>
                <a:schemeClr val="bg1"/>
              </a:solidFill>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0C3555AE-0B50-464A-904F-992084ED6F62}"/>
              </a:ext>
            </a:extLst>
          </p:cNvPr>
          <p:cNvSpPr txBox="1"/>
          <p:nvPr/>
        </p:nvSpPr>
        <p:spPr>
          <a:xfrm>
            <a:off x="4314047" y="1112692"/>
            <a:ext cx="1622913" cy="1200329"/>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参謀本部</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陸軍部</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作戦部長</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（陸軍少将）</a:t>
            </a:r>
            <a:endParaRPr kumimoji="1" lang="ja-JP" altLang="en-US" dirty="0">
              <a:latin typeface="BIZ UDPゴシック" panose="020B0400000000000000" pitchFamily="50" charset="-128"/>
              <a:ea typeface="BIZ UDPゴシック" panose="020B0400000000000000" pitchFamily="50" charset="-128"/>
            </a:endParaRPr>
          </a:p>
        </p:txBody>
      </p:sp>
      <p:sp>
        <p:nvSpPr>
          <p:cNvPr id="29" name="テキスト ボックス 28">
            <a:extLst>
              <a:ext uri="{FF2B5EF4-FFF2-40B4-BE49-F238E27FC236}">
                <a16:creationId xmlns:a16="http://schemas.microsoft.com/office/drawing/2014/main" id="{07F52824-4B41-4E02-AAE5-2E9EA53B1E3C}"/>
              </a:ext>
            </a:extLst>
          </p:cNvPr>
          <p:cNvSpPr txBox="1"/>
          <p:nvPr/>
        </p:nvSpPr>
        <p:spPr>
          <a:xfrm>
            <a:off x="8858173" y="1197541"/>
            <a:ext cx="1455536" cy="923330"/>
          </a:xfrm>
          <a:prstGeom prst="rect">
            <a:avLst/>
          </a:prstGeom>
          <a:noFill/>
        </p:spPr>
        <p:txBody>
          <a:bodyPr wrap="square" rtlCol="0">
            <a:spAutoFit/>
          </a:bodyPr>
          <a:lstStyle/>
          <a:p>
            <a:pPr algn="r"/>
            <a:r>
              <a:rPr lang="ja-JP" altLang="en-US" dirty="0">
                <a:latin typeface="BIZ UDPゴシック" panose="020B0400000000000000" pitchFamily="50" charset="-128"/>
                <a:ea typeface="BIZ UDPゴシック" panose="020B0400000000000000" pitchFamily="50" charset="-128"/>
              </a:rPr>
              <a:t>満鉄調査部</a:t>
            </a:r>
            <a:endParaRPr lang="en-US" altLang="ja-JP" dirty="0">
              <a:latin typeface="BIZ UDPゴシック" panose="020B0400000000000000" pitchFamily="50" charset="-128"/>
              <a:ea typeface="BIZ UDPゴシック" panose="020B0400000000000000" pitchFamily="50" charset="-128"/>
            </a:endParaRPr>
          </a:p>
          <a:p>
            <a:pPr algn="r"/>
            <a:r>
              <a:rPr kumimoji="1" lang="ja-JP" altLang="en-US" dirty="0">
                <a:latin typeface="BIZ UDPゴシック" panose="020B0400000000000000" pitchFamily="50" charset="-128"/>
                <a:ea typeface="BIZ UDPゴシック" panose="020B0400000000000000" pitchFamily="50" charset="-128"/>
              </a:rPr>
              <a:t>関東軍嘱託</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在東京</a:t>
            </a:r>
            <a:endParaRPr kumimoji="1" lang="ja-JP" altLang="en-US" dirty="0">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BB9383FB-49FA-4434-934C-F00C410AE01A}"/>
              </a:ext>
            </a:extLst>
          </p:cNvPr>
          <p:cNvSpPr txBox="1"/>
          <p:nvPr/>
        </p:nvSpPr>
        <p:spPr>
          <a:xfrm>
            <a:off x="4244608" y="2778239"/>
            <a:ext cx="1455536" cy="369332"/>
          </a:xfrm>
          <a:prstGeom prst="rect">
            <a:avLst/>
          </a:prstGeom>
          <a:noFill/>
        </p:spPr>
        <p:txBody>
          <a:bodyPr wrap="square" rtlCol="0">
            <a:spAutoFit/>
          </a:bodyPr>
          <a:lstStyle/>
          <a:p>
            <a:pPr algn="r"/>
            <a:r>
              <a:rPr lang="ja-JP" altLang="en-US" dirty="0">
                <a:latin typeface="BIZ UDPゴシック" panose="020B0400000000000000" pitchFamily="50" charset="-128"/>
                <a:ea typeface="BIZ UDPゴシック" panose="020B0400000000000000" pitchFamily="50" charset="-128"/>
              </a:rPr>
              <a:t>参謀本部</a:t>
            </a:r>
            <a:endParaRPr kumimoji="1" lang="ja-JP" altLang="en-US" dirty="0">
              <a:latin typeface="BIZ UDPゴシック" panose="020B0400000000000000" pitchFamily="50" charset="-128"/>
              <a:ea typeface="BIZ UDPゴシック" panose="020B0400000000000000" pitchFamily="50" charset="-128"/>
            </a:endParaRPr>
          </a:p>
        </p:txBody>
      </p:sp>
      <p:sp>
        <p:nvSpPr>
          <p:cNvPr id="31" name="テキスト ボックス 30">
            <a:extLst>
              <a:ext uri="{FF2B5EF4-FFF2-40B4-BE49-F238E27FC236}">
                <a16:creationId xmlns:a16="http://schemas.microsoft.com/office/drawing/2014/main" id="{C149F493-3A80-4408-AE8F-0C46D63D8D70}"/>
              </a:ext>
            </a:extLst>
          </p:cNvPr>
          <p:cNvSpPr txBox="1"/>
          <p:nvPr/>
        </p:nvSpPr>
        <p:spPr>
          <a:xfrm>
            <a:off x="9181104" y="2506392"/>
            <a:ext cx="762444" cy="369332"/>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満鉄</a:t>
            </a:r>
            <a:endParaRPr kumimoji="1" lang="ja-JP" altLang="en-US" dirty="0">
              <a:latin typeface="BIZ UDPゴシック" panose="020B0400000000000000" pitchFamily="50" charset="-128"/>
              <a:ea typeface="BIZ UDPゴシック" panose="020B0400000000000000" pitchFamily="50" charset="-128"/>
            </a:endParaRPr>
          </a:p>
        </p:txBody>
      </p:sp>
      <p:sp>
        <p:nvSpPr>
          <p:cNvPr id="36" name="テキスト ボックス 35">
            <a:extLst>
              <a:ext uri="{FF2B5EF4-FFF2-40B4-BE49-F238E27FC236}">
                <a16:creationId xmlns:a16="http://schemas.microsoft.com/office/drawing/2014/main" id="{78FCAEE8-EE9A-433F-A564-5E774E518711}"/>
              </a:ext>
            </a:extLst>
          </p:cNvPr>
          <p:cNvSpPr txBox="1"/>
          <p:nvPr/>
        </p:nvSpPr>
        <p:spPr>
          <a:xfrm>
            <a:off x="4894757" y="3092115"/>
            <a:ext cx="762444"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10</a:t>
            </a:r>
            <a:r>
              <a:rPr kumimoji="1" lang="ja-JP" altLang="en-US" sz="1200" dirty="0">
                <a:latin typeface="BIZ UDPゴシック" panose="020B0400000000000000" pitchFamily="50" charset="-128"/>
                <a:ea typeface="BIZ UDPゴシック" panose="020B0400000000000000" pitchFamily="50" charset="-128"/>
              </a:rPr>
              <a:t>万円</a:t>
            </a:r>
          </a:p>
        </p:txBody>
      </p:sp>
      <p:sp>
        <p:nvSpPr>
          <p:cNvPr id="37" name="テキスト ボックス 36">
            <a:extLst>
              <a:ext uri="{FF2B5EF4-FFF2-40B4-BE49-F238E27FC236}">
                <a16:creationId xmlns:a16="http://schemas.microsoft.com/office/drawing/2014/main" id="{EFB98D74-0931-4BFE-A954-46234E31B118}"/>
              </a:ext>
            </a:extLst>
          </p:cNvPr>
          <p:cNvSpPr txBox="1"/>
          <p:nvPr/>
        </p:nvSpPr>
        <p:spPr>
          <a:xfrm>
            <a:off x="9132420" y="2836832"/>
            <a:ext cx="762444"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10</a:t>
            </a:r>
            <a:r>
              <a:rPr kumimoji="1" lang="ja-JP" altLang="en-US" sz="1200" dirty="0">
                <a:latin typeface="BIZ UDPゴシック" panose="020B0400000000000000" pitchFamily="50" charset="-128"/>
                <a:ea typeface="BIZ UDPゴシック" panose="020B0400000000000000" pitchFamily="50" charset="-128"/>
              </a:rPr>
              <a:t>万円</a:t>
            </a:r>
          </a:p>
        </p:txBody>
      </p:sp>
      <p:sp>
        <p:nvSpPr>
          <p:cNvPr id="39" name="テキスト ボックス 38">
            <a:extLst>
              <a:ext uri="{FF2B5EF4-FFF2-40B4-BE49-F238E27FC236}">
                <a16:creationId xmlns:a16="http://schemas.microsoft.com/office/drawing/2014/main" id="{DE1179D5-6359-49B6-B32D-FBBB003EF3AA}"/>
              </a:ext>
            </a:extLst>
          </p:cNvPr>
          <p:cNvSpPr txBox="1"/>
          <p:nvPr/>
        </p:nvSpPr>
        <p:spPr>
          <a:xfrm>
            <a:off x="5077964" y="3789531"/>
            <a:ext cx="5661570" cy="461665"/>
          </a:xfrm>
          <a:prstGeom prst="rect">
            <a:avLst/>
          </a:prstGeom>
          <a:solidFill>
            <a:schemeClr val="accent6">
              <a:lumMod val="60000"/>
              <a:lumOff val="40000"/>
            </a:schemeClr>
          </a:solidFill>
        </p:spPr>
        <p:txBody>
          <a:bodyPr wrap="square">
            <a:spAutoFit/>
          </a:bodyPr>
          <a:lstStyle/>
          <a:p>
            <a:pPr algn="ctr"/>
            <a:r>
              <a:rPr lang="ja-JP" altLang="en-US" sz="2400" b="0" i="0" dirty="0">
                <a:solidFill>
                  <a:srgbClr val="222222"/>
                </a:solidFill>
                <a:effectLst/>
                <a:latin typeface="BIZ UDPゴシック" panose="020B0400000000000000" pitchFamily="50" charset="-128"/>
                <a:ea typeface="BIZ UDPゴシック" panose="020B0400000000000000" pitchFamily="50" charset="-128"/>
              </a:rPr>
              <a:t>「満洲産業開発</a:t>
            </a:r>
            <a:r>
              <a:rPr lang="en-US" altLang="ja-JP" sz="2400" b="0" i="0" dirty="0">
                <a:solidFill>
                  <a:srgbClr val="222222"/>
                </a:solidFill>
                <a:effectLst/>
                <a:latin typeface="BIZ UDPゴシック" panose="020B0400000000000000" pitchFamily="50" charset="-128"/>
                <a:ea typeface="BIZ UDPゴシック" panose="020B0400000000000000" pitchFamily="50" charset="-128"/>
              </a:rPr>
              <a:t>5</a:t>
            </a:r>
            <a:r>
              <a:rPr lang="ja-JP" altLang="en-US" sz="2400" b="0" i="0" dirty="0">
                <a:solidFill>
                  <a:srgbClr val="222222"/>
                </a:solidFill>
                <a:effectLst/>
                <a:latin typeface="BIZ UDPゴシック" panose="020B0400000000000000" pitchFamily="50" charset="-128"/>
                <a:ea typeface="BIZ UDPゴシック" panose="020B0400000000000000" pitchFamily="50" charset="-128"/>
              </a:rPr>
              <a:t>カ年計画」の実行</a:t>
            </a:r>
            <a:endParaRPr lang="ja-JP" altLang="en-US" sz="2400" dirty="0">
              <a:latin typeface="BIZ UDPゴシック" panose="020B0400000000000000" pitchFamily="50" charset="-128"/>
              <a:ea typeface="BIZ UDPゴシック" panose="020B0400000000000000" pitchFamily="50" charset="-128"/>
            </a:endParaRPr>
          </a:p>
        </p:txBody>
      </p:sp>
      <p:pic>
        <p:nvPicPr>
          <p:cNvPr id="3074" name="Picture 2" descr="椎名悅三郎- Wikiwand">
            <a:extLst>
              <a:ext uri="{FF2B5EF4-FFF2-40B4-BE49-F238E27FC236}">
                <a16:creationId xmlns:a16="http://schemas.microsoft.com/office/drawing/2014/main" id="{3645E91C-0B21-4099-951B-F9966C7CD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7255" y="4702423"/>
            <a:ext cx="1217332" cy="1724786"/>
          </a:xfrm>
          <a:prstGeom prst="rect">
            <a:avLst/>
          </a:prstGeom>
          <a:noFill/>
          <a:extLst>
            <a:ext uri="{909E8E84-426E-40DD-AFC4-6F175D3DCCD1}">
              <a14:hiddenFill xmlns:a14="http://schemas.microsoft.com/office/drawing/2010/main">
                <a:solidFill>
                  <a:srgbClr val="FFFFFF"/>
                </a:solidFill>
              </a14:hiddenFill>
            </a:ext>
          </a:extLst>
        </p:spPr>
      </p:pic>
      <p:sp>
        <p:nvSpPr>
          <p:cNvPr id="42" name="テキスト ボックス 41">
            <a:extLst>
              <a:ext uri="{FF2B5EF4-FFF2-40B4-BE49-F238E27FC236}">
                <a16:creationId xmlns:a16="http://schemas.microsoft.com/office/drawing/2014/main" id="{83165E21-D3E3-457A-B1C0-B18BC66AC82D}"/>
              </a:ext>
            </a:extLst>
          </p:cNvPr>
          <p:cNvSpPr txBox="1"/>
          <p:nvPr/>
        </p:nvSpPr>
        <p:spPr>
          <a:xfrm>
            <a:off x="8126964" y="4275408"/>
            <a:ext cx="1287623" cy="430887"/>
          </a:xfrm>
          <a:prstGeom prst="rect">
            <a:avLst/>
          </a:prstGeom>
          <a:noFill/>
        </p:spPr>
        <p:txBody>
          <a:bodyPr wrap="square">
            <a:spAutoFit/>
          </a:bodyPr>
          <a:lstStyle/>
          <a:p>
            <a:pPr algn="ct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椎名悦三郎</a:t>
            </a:r>
            <a:endParaRPr lang="en-US" altLang="zh-TW" sz="1100"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zh-TW" altLang="en-US" sz="1100" b="0" i="0" dirty="0">
                <a:solidFill>
                  <a:srgbClr val="333333"/>
                </a:solidFill>
                <a:effectLst/>
                <a:latin typeface="BIZ UDPゴシック" panose="020B0400000000000000" pitchFamily="50" charset="-128"/>
                <a:ea typeface="BIZ UDPゴシック" panose="020B0400000000000000" pitchFamily="50" charset="-128"/>
              </a:rPr>
              <a:t>満州国実業部</a:t>
            </a:r>
            <a:endParaRPr lang="ja-JP" altLang="en-US" sz="1100" dirty="0">
              <a:latin typeface="BIZ UDPゴシック" panose="020B0400000000000000" pitchFamily="50" charset="-128"/>
              <a:ea typeface="BIZ UDPゴシック" panose="020B0400000000000000" pitchFamily="50" charset="-128"/>
            </a:endParaRPr>
          </a:p>
        </p:txBody>
      </p:sp>
      <p:sp>
        <p:nvSpPr>
          <p:cNvPr id="46" name="テキスト ボックス 45">
            <a:extLst>
              <a:ext uri="{FF2B5EF4-FFF2-40B4-BE49-F238E27FC236}">
                <a16:creationId xmlns:a16="http://schemas.microsoft.com/office/drawing/2014/main" id="{2C1946D1-AEB3-4C65-BB0F-803C7888D2DD}"/>
              </a:ext>
            </a:extLst>
          </p:cNvPr>
          <p:cNvSpPr txBox="1"/>
          <p:nvPr/>
        </p:nvSpPr>
        <p:spPr>
          <a:xfrm>
            <a:off x="6741719" y="4261394"/>
            <a:ext cx="1455536" cy="430887"/>
          </a:xfrm>
          <a:prstGeom prst="rect">
            <a:avLst/>
          </a:prstGeom>
          <a:noFill/>
        </p:spPr>
        <p:txBody>
          <a:bodyPr wrap="square">
            <a:spAutoFit/>
          </a:bodyPr>
          <a:lstStyle/>
          <a:p>
            <a:pPr algn="ct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星野直樹</a:t>
            </a:r>
            <a:endParaRPr lang="en-US" altLang="zh-TW" sz="1100"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zh-TW" altLang="en-US" sz="1100" b="0" i="0" dirty="0">
                <a:solidFill>
                  <a:srgbClr val="333333"/>
                </a:solidFill>
                <a:effectLst/>
                <a:latin typeface="BIZ UDPゴシック" panose="020B0400000000000000" pitchFamily="50" charset="-128"/>
                <a:ea typeface="BIZ UDPゴシック" panose="020B0400000000000000" pitchFamily="50" charset="-128"/>
              </a:rPr>
              <a:t>財務部総務司長</a:t>
            </a:r>
            <a:endParaRPr lang="ja-JP" altLang="en-US" sz="1100" dirty="0">
              <a:latin typeface="BIZ UDPゴシック" panose="020B0400000000000000" pitchFamily="50" charset="-128"/>
              <a:ea typeface="BIZ UDPゴシック" panose="020B0400000000000000" pitchFamily="50" charset="-128"/>
            </a:endParaRPr>
          </a:p>
        </p:txBody>
      </p:sp>
      <p:pic>
        <p:nvPicPr>
          <p:cNvPr id="3076" name="Picture 4" descr="星野直樹 - Wikipedia">
            <a:extLst>
              <a:ext uri="{FF2B5EF4-FFF2-40B4-BE49-F238E27FC236}">
                <a16:creationId xmlns:a16="http://schemas.microsoft.com/office/drawing/2014/main" id="{969AAAA9-B619-4DD3-91B6-59B8EFB84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719" y="4699731"/>
            <a:ext cx="1307778" cy="17437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军团网-WW2备忘录—— 秋永月三">
            <a:extLst>
              <a:ext uri="{FF2B5EF4-FFF2-40B4-BE49-F238E27FC236}">
                <a16:creationId xmlns:a16="http://schemas.microsoft.com/office/drawing/2014/main" id="{8F06DD54-9A5E-4291-980F-F34D56FD5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879" y="4706295"/>
            <a:ext cx="1228082" cy="1734910"/>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357206C0-7408-4987-880E-CD53F6922E51}"/>
              </a:ext>
            </a:extLst>
          </p:cNvPr>
          <p:cNvSpPr txBox="1"/>
          <p:nvPr/>
        </p:nvSpPr>
        <p:spPr>
          <a:xfrm>
            <a:off x="5264716" y="4294070"/>
            <a:ext cx="1455536" cy="430887"/>
          </a:xfrm>
          <a:prstGeom prst="rect">
            <a:avLst/>
          </a:prstGeom>
          <a:noFill/>
        </p:spPr>
        <p:txBody>
          <a:bodyPr wrap="square">
            <a:spAutoFit/>
          </a:bodyPr>
          <a:lstStyle/>
          <a:p>
            <a:pPr algn="ct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秋永月三</a:t>
            </a:r>
            <a:endParaRPr lang="en-US" altLang="zh-TW" sz="1100"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ja-JP" altLang="en-US" sz="1100" dirty="0">
                <a:latin typeface="BIZ UDPゴシック" panose="020B0400000000000000" pitchFamily="50" charset="-128"/>
                <a:ea typeface="BIZ UDPゴシック" panose="020B0400000000000000" pitchFamily="50" charset="-128"/>
              </a:rPr>
              <a:t>関東軍参謀（中佐）</a:t>
            </a:r>
          </a:p>
        </p:txBody>
      </p:sp>
      <p:pic>
        <p:nvPicPr>
          <p:cNvPr id="3082" name="Picture 10" descr="企画院 - Wikipedia">
            <a:extLst>
              <a:ext uri="{FF2B5EF4-FFF2-40B4-BE49-F238E27FC236}">
                <a16:creationId xmlns:a16="http://schemas.microsoft.com/office/drawing/2014/main" id="{1D8F509F-BD55-4525-B8D2-89086CCAA9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078" y="3531110"/>
            <a:ext cx="4358199" cy="287561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岸信介｜近代日本人の肖像 | 国立国会図書館">
            <a:extLst>
              <a:ext uri="{FF2B5EF4-FFF2-40B4-BE49-F238E27FC236}">
                <a16:creationId xmlns:a16="http://schemas.microsoft.com/office/drawing/2014/main" id="{39F1D0D3-5F10-48CE-BDEE-038E69E30D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3642" y="4706294"/>
            <a:ext cx="1231287" cy="1704859"/>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コネクタ: カギ線 44">
            <a:extLst>
              <a:ext uri="{FF2B5EF4-FFF2-40B4-BE49-F238E27FC236}">
                <a16:creationId xmlns:a16="http://schemas.microsoft.com/office/drawing/2014/main" id="{BA0609BD-54AD-475A-95A9-18D72EC49331}"/>
              </a:ext>
            </a:extLst>
          </p:cNvPr>
          <p:cNvCxnSpPr>
            <a:cxnSpLocks/>
            <a:stCxn id="36" idx="2"/>
          </p:cNvCxnSpPr>
          <p:nvPr/>
        </p:nvCxnSpPr>
        <p:spPr>
          <a:xfrm rot="16200000" flipH="1">
            <a:off x="5449104" y="3195988"/>
            <a:ext cx="161996" cy="508247"/>
          </a:xfrm>
          <a:prstGeom prst="bentConnector2">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9A86E965-6A01-40AD-9B0D-9B9CDC631BA0}"/>
              </a:ext>
            </a:extLst>
          </p:cNvPr>
          <p:cNvSpPr txBox="1"/>
          <p:nvPr/>
        </p:nvSpPr>
        <p:spPr>
          <a:xfrm>
            <a:off x="9451911" y="4294069"/>
            <a:ext cx="1287623" cy="430887"/>
          </a:xfrm>
          <a:prstGeom prst="rect">
            <a:avLst/>
          </a:prstGeom>
          <a:noFill/>
        </p:spPr>
        <p:txBody>
          <a:bodyPr wrap="square">
            <a:spAutoFit/>
          </a:bodyPr>
          <a:lstStyle/>
          <a:p>
            <a:pPr algn="ct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岸信介</a:t>
            </a:r>
            <a:endParaRPr lang="en-US" altLang="zh-TW" sz="1100"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zh-TW" altLang="en-US" sz="1100" b="0" i="0" dirty="0">
                <a:solidFill>
                  <a:srgbClr val="333333"/>
                </a:solidFill>
                <a:effectLst/>
                <a:latin typeface="BIZ UDPゴシック" panose="020B0400000000000000" pitchFamily="50" charset="-128"/>
                <a:ea typeface="BIZ UDPゴシック" panose="020B0400000000000000" pitchFamily="50" charset="-128"/>
              </a:rPr>
              <a:t>満州国実業部</a:t>
            </a:r>
            <a:endParaRPr lang="ja-JP" altLang="en-US" sz="1100" dirty="0">
              <a:latin typeface="BIZ UDPゴシック" panose="020B0400000000000000" pitchFamily="50" charset="-128"/>
              <a:ea typeface="BIZ UDPゴシック" panose="020B0400000000000000" pitchFamily="50" charset="-128"/>
            </a:endParaRPr>
          </a:p>
        </p:txBody>
      </p:sp>
      <p:sp>
        <p:nvSpPr>
          <p:cNvPr id="59" name="テキスト ボックス 58">
            <a:extLst>
              <a:ext uri="{FF2B5EF4-FFF2-40B4-BE49-F238E27FC236}">
                <a16:creationId xmlns:a16="http://schemas.microsoft.com/office/drawing/2014/main" id="{9235CD7A-A641-444A-AA84-12A6B3D18A1E}"/>
              </a:ext>
            </a:extLst>
          </p:cNvPr>
          <p:cNvSpPr txBox="1"/>
          <p:nvPr/>
        </p:nvSpPr>
        <p:spPr>
          <a:xfrm>
            <a:off x="797309" y="2431971"/>
            <a:ext cx="3237722" cy="1138773"/>
          </a:xfrm>
          <a:prstGeom prst="rect">
            <a:avLst/>
          </a:prstGeom>
          <a:noFill/>
        </p:spPr>
        <p:txBody>
          <a:bodyPr wrap="square" rtlCol="0">
            <a:spAutoFit/>
          </a:bodyPr>
          <a:lstStyle/>
          <a:p>
            <a:pPr algn="ctr"/>
            <a:r>
              <a:rPr kumimoji="1" lang="ja-JP" altLang="en-US" sz="3200" b="1" dirty="0">
                <a:latin typeface="BIZ UDPゴシック" panose="020B0400000000000000" pitchFamily="50" charset="-128"/>
                <a:ea typeface="BIZ UDPゴシック" panose="020B0400000000000000" pitchFamily="50" charset="-128"/>
              </a:rPr>
              <a:t>企画院</a:t>
            </a:r>
            <a:endParaRPr kumimoji="1" lang="en-US" altLang="ja-JP" b="1"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戦時国家総動員</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物資動員・重要政策立案機関</a:t>
            </a:r>
          </a:p>
        </p:txBody>
      </p:sp>
      <p:sp>
        <p:nvSpPr>
          <p:cNvPr id="48" name="矢印: 左 47">
            <a:extLst>
              <a:ext uri="{FF2B5EF4-FFF2-40B4-BE49-F238E27FC236}">
                <a16:creationId xmlns:a16="http://schemas.microsoft.com/office/drawing/2014/main" id="{AE6B8AC4-8B7D-4828-9414-5E3E873EF5C3}"/>
              </a:ext>
            </a:extLst>
          </p:cNvPr>
          <p:cNvSpPr/>
          <p:nvPr/>
        </p:nvSpPr>
        <p:spPr>
          <a:xfrm>
            <a:off x="4543278" y="5325277"/>
            <a:ext cx="815456" cy="456131"/>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AD821B27-2D52-4799-8F79-85A5B463182B}"/>
              </a:ext>
            </a:extLst>
          </p:cNvPr>
          <p:cNvSpPr txBox="1"/>
          <p:nvPr/>
        </p:nvSpPr>
        <p:spPr>
          <a:xfrm>
            <a:off x="4530770" y="4880900"/>
            <a:ext cx="991136" cy="430887"/>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企画院</a:t>
            </a:r>
            <a:endParaRPr lang="en-US" altLang="ja-JP" sz="1100" dirty="0">
              <a:latin typeface="BIZ UDPゴシック" panose="020B0400000000000000" pitchFamily="50" charset="-128"/>
              <a:ea typeface="BIZ UDPゴシック" panose="020B0400000000000000" pitchFamily="50" charset="-128"/>
            </a:endParaRPr>
          </a:p>
          <a:p>
            <a:pPr algn="ctr"/>
            <a:r>
              <a:rPr lang="ja-JP" altLang="en-US" sz="1100" dirty="0">
                <a:latin typeface="BIZ UDPゴシック" panose="020B0400000000000000" pitchFamily="50" charset="-128"/>
                <a:ea typeface="BIZ UDPゴシック" panose="020B0400000000000000" pitchFamily="50" charset="-128"/>
              </a:rPr>
              <a:t>第一部長</a:t>
            </a:r>
          </a:p>
        </p:txBody>
      </p:sp>
      <p:sp>
        <p:nvSpPr>
          <p:cNvPr id="62" name="テキスト ボックス 61">
            <a:extLst>
              <a:ext uri="{FF2B5EF4-FFF2-40B4-BE49-F238E27FC236}">
                <a16:creationId xmlns:a16="http://schemas.microsoft.com/office/drawing/2014/main" id="{DA554A63-C23D-4041-BC9F-FF616C40E77C}"/>
              </a:ext>
            </a:extLst>
          </p:cNvPr>
          <p:cNvSpPr txBox="1"/>
          <p:nvPr/>
        </p:nvSpPr>
        <p:spPr>
          <a:xfrm>
            <a:off x="381613" y="2270872"/>
            <a:ext cx="1148124"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総力戦研究所</a:t>
            </a:r>
          </a:p>
        </p:txBody>
      </p:sp>
      <p:pic>
        <p:nvPicPr>
          <p:cNvPr id="3086" name="Picture 14" descr="総力戦研究所(森松俊夫 著) / 古本、中古本、古書籍の通販は「日本の古本屋」 / 日本の古本屋">
            <a:extLst>
              <a:ext uri="{FF2B5EF4-FFF2-40B4-BE49-F238E27FC236}">
                <a16:creationId xmlns:a16="http://schemas.microsoft.com/office/drawing/2014/main" id="{1DE55087-12D4-4C02-8497-6C341314A8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078" y="141112"/>
            <a:ext cx="1625061" cy="216674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C74C4476-FE37-4854-83D5-B40D64E09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7883" y="141112"/>
            <a:ext cx="1519229" cy="2129760"/>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a:extLst>
              <a:ext uri="{FF2B5EF4-FFF2-40B4-BE49-F238E27FC236}">
                <a16:creationId xmlns:a16="http://schemas.microsoft.com/office/drawing/2014/main" id="{C8215D0A-54C7-44E8-B9EC-899BF206F11B}"/>
              </a:ext>
            </a:extLst>
          </p:cNvPr>
          <p:cNvSpPr txBox="1"/>
          <p:nvPr/>
        </p:nvSpPr>
        <p:spPr>
          <a:xfrm>
            <a:off x="2193435" y="2228429"/>
            <a:ext cx="1148124"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満鉄調査部</a:t>
            </a:r>
            <a:endParaRPr kumimoji="1" lang="ja-JP" altLang="en-US" sz="1200" dirty="0">
              <a:latin typeface="BIZ UDPゴシック" panose="020B0400000000000000" pitchFamily="50" charset="-128"/>
              <a:ea typeface="BIZ UDPゴシック" panose="020B0400000000000000" pitchFamily="50" charset="-128"/>
            </a:endParaRPr>
          </a:p>
        </p:txBody>
      </p:sp>
      <p:pic>
        <p:nvPicPr>
          <p:cNvPr id="50" name="図 49">
            <a:extLst>
              <a:ext uri="{FF2B5EF4-FFF2-40B4-BE49-F238E27FC236}">
                <a16:creationId xmlns:a16="http://schemas.microsoft.com/office/drawing/2014/main" id="{41015F7C-13B9-4000-AE18-4479B2029989}"/>
              </a:ext>
            </a:extLst>
          </p:cNvPr>
          <p:cNvPicPr>
            <a:picLocks noChangeAspect="1"/>
          </p:cNvPicPr>
          <p:nvPr/>
        </p:nvPicPr>
        <p:blipFill>
          <a:blip r:embed="rId9"/>
          <a:stretch>
            <a:fillRect/>
          </a:stretch>
        </p:blipFill>
        <p:spPr>
          <a:xfrm>
            <a:off x="5747289" y="806813"/>
            <a:ext cx="3257713" cy="2183742"/>
          </a:xfrm>
          <a:prstGeom prst="rect">
            <a:avLst/>
          </a:prstGeom>
        </p:spPr>
      </p:pic>
      <p:cxnSp>
        <p:nvCxnSpPr>
          <p:cNvPr id="55" name="コネクタ: カギ線 54">
            <a:extLst>
              <a:ext uri="{FF2B5EF4-FFF2-40B4-BE49-F238E27FC236}">
                <a16:creationId xmlns:a16="http://schemas.microsoft.com/office/drawing/2014/main" id="{B178FD27-D68B-4609-B326-91D5B271EC72}"/>
              </a:ext>
            </a:extLst>
          </p:cNvPr>
          <p:cNvCxnSpPr>
            <a:cxnSpLocks/>
            <a:stCxn id="37" idx="2"/>
            <a:endCxn id="25" idx="3"/>
          </p:cNvCxnSpPr>
          <p:nvPr/>
        </p:nvCxnSpPr>
        <p:spPr>
          <a:xfrm rot="5400000">
            <a:off x="9132936" y="2971195"/>
            <a:ext cx="238070" cy="5233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6AA1082F-C2C7-421A-9225-94172E9ED6EA}"/>
              </a:ext>
            </a:extLst>
          </p:cNvPr>
          <p:cNvSpPr txBox="1"/>
          <p:nvPr/>
        </p:nvSpPr>
        <p:spPr>
          <a:xfrm>
            <a:off x="11320473" y="2609814"/>
            <a:ext cx="615553" cy="3545825"/>
          </a:xfrm>
          <a:prstGeom prst="rect">
            <a:avLst/>
          </a:prstGeom>
          <a:noFill/>
        </p:spPr>
        <p:txBody>
          <a:bodyPr vert="eaVert" wrap="square" rtlCol="0">
            <a:spAutoFit/>
          </a:bodyPr>
          <a:lstStyle/>
          <a:p>
            <a:pPr algn="r"/>
            <a:r>
              <a:rPr kumimoji="1" lang="ja-JP" altLang="en-US" sz="2800" dirty="0">
                <a:latin typeface="UD デジタル 教科書体 NK-B" panose="02020700000000000000" pitchFamily="18" charset="-128"/>
                <a:ea typeface="UD デジタル 教科書体 NK-B" panose="02020700000000000000" pitchFamily="18" charset="-128"/>
              </a:rPr>
              <a:t>ソビエトの五カ年計画</a:t>
            </a:r>
          </a:p>
        </p:txBody>
      </p:sp>
      <p:sp>
        <p:nvSpPr>
          <p:cNvPr id="58" name="矢印: 左 57">
            <a:extLst>
              <a:ext uri="{FF2B5EF4-FFF2-40B4-BE49-F238E27FC236}">
                <a16:creationId xmlns:a16="http://schemas.microsoft.com/office/drawing/2014/main" id="{DD52FEC3-315D-43E8-B80D-9F774A89B20D}"/>
              </a:ext>
            </a:extLst>
          </p:cNvPr>
          <p:cNvSpPr/>
          <p:nvPr/>
        </p:nvSpPr>
        <p:spPr>
          <a:xfrm>
            <a:off x="10827348" y="3899730"/>
            <a:ext cx="511765" cy="24126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88" name="Picture 16" descr="ウラジーミル・マヤコフスキー作品」展ポスター/Exhibition of Vladimir Mayakovsky's Works |  ロシア・アヴァンギャルドとその周辺 Russian Avant-garde">
            <a:extLst>
              <a:ext uri="{FF2B5EF4-FFF2-40B4-BE49-F238E27FC236}">
                <a16:creationId xmlns:a16="http://schemas.microsoft.com/office/drawing/2014/main" id="{A3AD73C7-E56D-4470-8300-C11255B6D5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82912" y="394475"/>
            <a:ext cx="1575627" cy="2285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750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41752</TotalTime>
  <Words>3613</Words>
  <Application>Microsoft Office PowerPoint</Application>
  <PresentationFormat>ワイド画面</PresentationFormat>
  <Paragraphs>452</Paragraphs>
  <Slides>31</Slides>
  <Notes>4</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31</vt:i4>
      </vt:variant>
    </vt:vector>
  </HeadingPairs>
  <TitlesOfParts>
    <vt:vector size="47" baseType="lpstr">
      <vt:lpstr>BIZ UDPゴシック</vt:lpstr>
      <vt:lpstr>BIZ UDP明朝 Medium</vt:lpstr>
      <vt:lpstr>BIZ UDゴシック</vt:lpstr>
      <vt:lpstr>HG創英角ﾎﾟｯﾌﾟ体</vt:lpstr>
      <vt:lpstr>Malgun Gothic</vt:lpstr>
      <vt:lpstr>Meiryo UI</vt:lpstr>
      <vt:lpstr>UD デジタル 教科書体 NK-B</vt:lpstr>
      <vt:lpstr>UD デジタル 教科書体 NK-B</vt:lpstr>
      <vt:lpstr>UD デジタル 教科書体 NP-B</vt:lpstr>
      <vt:lpstr>游ゴシック</vt:lpstr>
      <vt:lpstr>游ゴシック Light</vt:lpstr>
      <vt:lpstr>游ゴシック体</vt:lpstr>
      <vt:lpstr>Amasis MT Pro Black</vt:lpstr>
      <vt:lpstr>Arial</vt:lpstr>
      <vt:lpstr>Berlin Sans FB Demi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産業エネルギーの転換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181</cp:revision>
  <cp:lastPrinted>2023-07-25T02:16:56Z</cp:lastPrinted>
  <dcterms:created xsi:type="dcterms:W3CDTF">2023-03-29T00:02:56Z</dcterms:created>
  <dcterms:modified xsi:type="dcterms:W3CDTF">2023-07-26T06:48:51Z</dcterms:modified>
</cp:coreProperties>
</file>